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320" r:id="rId3"/>
    <p:sldId id="330" r:id="rId4"/>
    <p:sldId id="324" r:id="rId5"/>
    <p:sldId id="272" r:id="rId6"/>
    <p:sldId id="274" r:id="rId7"/>
    <p:sldId id="329" r:id="rId8"/>
    <p:sldId id="281" r:id="rId9"/>
    <p:sldId id="326" r:id="rId10"/>
    <p:sldId id="334" r:id="rId11"/>
    <p:sldId id="335" r:id="rId12"/>
    <p:sldId id="337" r:id="rId13"/>
    <p:sldId id="336" r:id="rId14"/>
    <p:sldId id="293" r:id="rId15"/>
    <p:sldId id="277" r:id="rId16"/>
    <p:sldId id="303" r:id="rId17"/>
    <p:sldId id="315" r:id="rId18"/>
    <p:sldId id="333" r:id="rId19"/>
    <p:sldId id="312" r:id="rId20"/>
    <p:sldId id="325" r:id="rId21"/>
    <p:sldId id="328" r:id="rId22"/>
    <p:sldId id="332" r:id="rId23"/>
    <p:sldId id="331" r:id="rId24"/>
    <p:sldId id="279" r:id="rId25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sz="4400" kern="1200">
        <a:solidFill>
          <a:srgbClr val="00823B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rgbClr val="00823B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rgbClr val="00823B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rgbClr val="00823B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rgbClr val="00823B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rgbClr val="00823B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rgbClr val="00823B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rgbClr val="00823B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rgbClr val="00823B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82F"/>
    <a:srgbClr val="FF1919"/>
    <a:srgbClr val="008000"/>
    <a:srgbClr val="0000CC"/>
    <a:srgbClr val="FF6600"/>
    <a:srgbClr val="C9FFE5"/>
    <a:srgbClr val="FFFF00"/>
    <a:srgbClr val="CC33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 autoAdjust="0"/>
    <p:restoredTop sz="94660"/>
  </p:normalViewPr>
  <p:slideViewPr>
    <p:cSldViewPr>
      <p:cViewPr varScale="1">
        <p:scale>
          <a:sx n="70" d="100"/>
          <a:sy n="70" d="100"/>
        </p:scale>
        <p:origin x="14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181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1"/>
          <c:order val="0"/>
          <c:tx>
            <c:v>Matematika</c:v>
          </c:tx>
          <c:spPr>
            <a:ln w="47625" cap="rnd" cmpd="sng" algn="ctr">
              <a:solidFill>
                <a:schemeClr val="tx2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Hárok1!$B$2:$B$49</c:f>
              <c:numCache>
                <c:formatCode>General</c:formatCode>
                <c:ptCount val="48"/>
                <c:pt idx="0">
                  <c:v>1967</c:v>
                </c:pt>
                <c:pt idx="1">
                  <c:v>1968</c:v>
                </c:pt>
                <c:pt idx="2">
                  <c:v>1969</c:v>
                </c:pt>
                <c:pt idx="3">
                  <c:v>1970</c:v>
                </c:pt>
                <c:pt idx="4">
                  <c:v>1971</c:v>
                </c:pt>
                <c:pt idx="5">
                  <c:v>1972</c:v>
                </c:pt>
                <c:pt idx="6">
                  <c:v>1973</c:v>
                </c:pt>
                <c:pt idx="7">
                  <c:v>1974</c:v>
                </c:pt>
                <c:pt idx="8">
                  <c:v>1975</c:v>
                </c:pt>
                <c:pt idx="9">
                  <c:v>1976</c:v>
                </c:pt>
                <c:pt idx="10">
                  <c:v>1977</c:v>
                </c:pt>
                <c:pt idx="11">
                  <c:v>1978</c:v>
                </c:pt>
                <c:pt idx="12">
                  <c:v>1979</c:v>
                </c:pt>
                <c:pt idx="13">
                  <c:v>1980</c:v>
                </c:pt>
                <c:pt idx="14">
                  <c:v>1981</c:v>
                </c:pt>
                <c:pt idx="15">
                  <c:v>1982</c:v>
                </c:pt>
                <c:pt idx="16">
                  <c:v>1983</c:v>
                </c:pt>
                <c:pt idx="17">
                  <c:v>1984</c:v>
                </c:pt>
                <c:pt idx="18">
                  <c:v>1985</c:v>
                </c:pt>
                <c:pt idx="19">
                  <c:v>1986</c:v>
                </c:pt>
                <c:pt idx="20">
                  <c:v>1987</c:v>
                </c:pt>
                <c:pt idx="21">
                  <c:v>1988</c:v>
                </c:pt>
                <c:pt idx="22">
                  <c:v>1989</c:v>
                </c:pt>
                <c:pt idx="23">
                  <c:v>1990</c:v>
                </c:pt>
                <c:pt idx="24">
                  <c:v>1991</c:v>
                </c:pt>
                <c:pt idx="25">
                  <c:v>1992</c:v>
                </c:pt>
                <c:pt idx="26">
                  <c:v>1993</c:v>
                </c:pt>
                <c:pt idx="27">
                  <c:v>1994</c:v>
                </c:pt>
                <c:pt idx="28">
                  <c:v>1995</c:v>
                </c:pt>
                <c:pt idx="29">
                  <c:v>1996</c:v>
                </c:pt>
                <c:pt idx="30">
                  <c:v>1997</c:v>
                </c:pt>
                <c:pt idx="31">
                  <c:v>1998</c:v>
                </c:pt>
                <c:pt idx="32">
                  <c:v>1999</c:v>
                </c:pt>
                <c:pt idx="33">
                  <c:v>2000</c:v>
                </c:pt>
                <c:pt idx="34">
                  <c:v>2001</c:v>
                </c:pt>
                <c:pt idx="35">
                  <c:v>2002</c:v>
                </c:pt>
                <c:pt idx="36">
                  <c:v>2003</c:v>
                </c:pt>
                <c:pt idx="37">
                  <c:v>2004</c:v>
                </c:pt>
                <c:pt idx="38">
                  <c:v>2005</c:v>
                </c:pt>
                <c:pt idx="39">
                  <c:v>2006</c:v>
                </c:pt>
                <c:pt idx="40">
                  <c:v>2007</c:v>
                </c:pt>
                <c:pt idx="41">
                  <c:v>2008</c:v>
                </c:pt>
                <c:pt idx="42">
                  <c:v>2009</c:v>
                </c:pt>
                <c:pt idx="43">
                  <c:v>2010</c:v>
                </c:pt>
                <c:pt idx="44">
                  <c:v>2011</c:v>
                </c:pt>
                <c:pt idx="45">
                  <c:v>2012</c:v>
                </c:pt>
                <c:pt idx="46">
                  <c:v>2013</c:v>
                </c:pt>
                <c:pt idx="47">
                  <c:v>2014</c:v>
                </c:pt>
              </c:numCache>
            </c:numRef>
          </c:cat>
          <c:val>
            <c:numRef>
              <c:f>Hárok1!$E$2:$E$49</c:f>
              <c:numCache>
                <c:formatCode>General</c:formatCode>
                <c:ptCount val="48"/>
                <c:pt idx="0">
                  <c:v>5</c:v>
                </c:pt>
                <c:pt idx="1">
                  <c:v>2</c:v>
                </c:pt>
                <c:pt idx="2">
                  <c:v>4</c:v>
                </c:pt>
                <c:pt idx="3">
                  <c:v>15</c:v>
                </c:pt>
                <c:pt idx="4">
                  <c:v>10</c:v>
                </c:pt>
                <c:pt idx="5">
                  <c:v>37</c:v>
                </c:pt>
                <c:pt idx="6">
                  <c:v>29</c:v>
                </c:pt>
                <c:pt idx="7">
                  <c:v>28</c:v>
                </c:pt>
                <c:pt idx="8">
                  <c:v>27</c:v>
                </c:pt>
                <c:pt idx="9">
                  <c:v>33</c:v>
                </c:pt>
                <c:pt idx="10">
                  <c:v>41</c:v>
                </c:pt>
                <c:pt idx="11">
                  <c:v>56</c:v>
                </c:pt>
                <c:pt idx="12">
                  <c:v>37</c:v>
                </c:pt>
                <c:pt idx="13">
                  <c:v>32</c:v>
                </c:pt>
                <c:pt idx="14">
                  <c:v>39</c:v>
                </c:pt>
                <c:pt idx="15">
                  <c:v>42</c:v>
                </c:pt>
                <c:pt idx="16">
                  <c:v>58</c:v>
                </c:pt>
                <c:pt idx="17">
                  <c:v>54</c:v>
                </c:pt>
                <c:pt idx="18">
                  <c:v>51</c:v>
                </c:pt>
                <c:pt idx="19">
                  <c:v>52</c:v>
                </c:pt>
                <c:pt idx="20">
                  <c:v>63</c:v>
                </c:pt>
                <c:pt idx="21">
                  <c:v>64</c:v>
                </c:pt>
                <c:pt idx="22">
                  <c:v>52</c:v>
                </c:pt>
                <c:pt idx="23">
                  <c:v>37</c:v>
                </c:pt>
                <c:pt idx="24">
                  <c:v>34</c:v>
                </c:pt>
                <c:pt idx="25">
                  <c:v>44</c:v>
                </c:pt>
                <c:pt idx="26">
                  <c:v>38</c:v>
                </c:pt>
                <c:pt idx="27">
                  <c:v>52</c:v>
                </c:pt>
                <c:pt idx="28">
                  <c:v>75</c:v>
                </c:pt>
                <c:pt idx="29">
                  <c:v>67</c:v>
                </c:pt>
                <c:pt idx="30">
                  <c:v>57</c:v>
                </c:pt>
                <c:pt idx="31">
                  <c:v>58</c:v>
                </c:pt>
                <c:pt idx="32">
                  <c:v>73</c:v>
                </c:pt>
                <c:pt idx="33">
                  <c:v>58</c:v>
                </c:pt>
                <c:pt idx="34">
                  <c:v>65</c:v>
                </c:pt>
                <c:pt idx="35">
                  <c:v>54</c:v>
                </c:pt>
                <c:pt idx="36">
                  <c:v>74</c:v>
                </c:pt>
                <c:pt idx="37">
                  <c:v>84</c:v>
                </c:pt>
                <c:pt idx="38">
                  <c:v>79</c:v>
                </c:pt>
                <c:pt idx="39">
                  <c:v>52</c:v>
                </c:pt>
                <c:pt idx="40">
                  <c:v>48</c:v>
                </c:pt>
                <c:pt idx="41">
                  <c:v>29</c:v>
                </c:pt>
                <c:pt idx="42">
                  <c:v>26</c:v>
                </c:pt>
                <c:pt idx="43">
                  <c:v>16</c:v>
                </c:pt>
                <c:pt idx="44">
                  <c:v>24</c:v>
                </c:pt>
                <c:pt idx="45">
                  <c:v>16</c:v>
                </c:pt>
                <c:pt idx="46">
                  <c:v>13</c:v>
                </c:pt>
                <c:pt idx="47">
                  <c:v>22</c:v>
                </c:pt>
              </c:numCache>
            </c:numRef>
          </c:val>
          <c:smooth val="0"/>
        </c:ser>
        <c:ser>
          <c:idx val="2"/>
          <c:order val="1"/>
          <c:tx>
            <c:v>Informatika</c:v>
          </c:tx>
          <c:spPr>
            <a:ln w="47625" cap="rnd" cmpd="sng" algn="ctr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Hárok1!$B$2:$B$49</c:f>
              <c:numCache>
                <c:formatCode>General</c:formatCode>
                <c:ptCount val="48"/>
                <c:pt idx="0">
                  <c:v>1967</c:v>
                </c:pt>
                <c:pt idx="1">
                  <c:v>1968</c:v>
                </c:pt>
                <c:pt idx="2">
                  <c:v>1969</c:v>
                </c:pt>
                <c:pt idx="3">
                  <c:v>1970</c:v>
                </c:pt>
                <c:pt idx="4">
                  <c:v>1971</c:v>
                </c:pt>
                <c:pt idx="5">
                  <c:v>1972</c:v>
                </c:pt>
                <c:pt idx="6">
                  <c:v>1973</c:v>
                </c:pt>
                <c:pt idx="7">
                  <c:v>1974</c:v>
                </c:pt>
                <c:pt idx="8">
                  <c:v>1975</c:v>
                </c:pt>
                <c:pt idx="9">
                  <c:v>1976</c:v>
                </c:pt>
                <c:pt idx="10">
                  <c:v>1977</c:v>
                </c:pt>
                <c:pt idx="11">
                  <c:v>1978</c:v>
                </c:pt>
                <c:pt idx="12">
                  <c:v>1979</c:v>
                </c:pt>
                <c:pt idx="13">
                  <c:v>1980</c:v>
                </c:pt>
                <c:pt idx="14">
                  <c:v>1981</c:v>
                </c:pt>
                <c:pt idx="15">
                  <c:v>1982</c:v>
                </c:pt>
                <c:pt idx="16">
                  <c:v>1983</c:v>
                </c:pt>
                <c:pt idx="17">
                  <c:v>1984</c:v>
                </c:pt>
                <c:pt idx="18">
                  <c:v>1985</c:v>
                </c:pt>
                <c:pt idx="19">
                  <c:v>1986</c:v>
                </c:pt>
                <c:pt idx="20">
                  <c:v>1987</c:v>
                </c:pt>
                <c:pt idx="21">
                  <c:v>1988</c:v>
                </c:pt>
                <c:pt idx="22">
                  <c:v>1989</c:v>
                </c:pt>
                <c:pt idx="23">
                  <c:v>1990</c:v>
                </c:pt>
                <c:pt idx="24">
                  <c:v>1991</c:v>
                </c:pt>
                <c:pt idx="25">
                  <c:v>1992</c:v>
                </c:pt>
                <c:pt idx="26">
                  <c:v>1993</c:v>
                </c:pt>
                <c:pt idx="27">
                  <c:v>1994</c:v>
                </c:pt>
                <c:pt idx="28">
                  <c:v>1995</c:v>
                </c:pt>
                <c:pt idx="29">
                  <c:v>1996</c:v>
                </c:pt>
                <c:pt idx="30">
                  <c:v>1997</c:v>
                </c:pt>
                <c:pt idx="31">
                  <c:v>1998</c:v>
                </c:pt>
                <c:pt idx="32">
                  <c:v>1999</c:v>
                </c:pt>
                <c:pt idx="33">
                  <c:v>2000</c:v>
                </c:pt>
                <c:pt idx="34">
                  <c:v>2001</c:v>
                </c:pt>
                <c:pt idx="35">
                  <c:v>2002</c:v>
                </c:pt>
                <c:pt idx="36">
                  <c:v>2003</c:v>
                </c:pt>
                <c:pt idx="37">
                  <c:v>2004</c:v>
                </c:pt>
                <c:pt idx="38">
                  <c:v>2005</c:v>
                </c:pt>
                <c:pt idx="39">
                  <c:v>2006</c:v>
                </c:pt>
                <c:pt idx="40">
                  <c:v>2007</c:v>
                </c:pt>
                <c:pt idx="41">
                  <c:v>2008</c:v>
                </c:pt>
                <c:pt idx="42">
                  <c:v>2009</c:v>
                </c:pt>
                <c:pt idx="43">
                  <c:v>2010</c:v>
                </c:pt>
                <c:pt idx="44">
                  <c:v>2011</c:v>
                </c:pt>
                <c:pt idx="45">
                  <c:v>2012</c:v>
                </c:pt>
                <c:pt idx="46">
                  <c:v>2013</c:v>
                </c:pt>
                <c:pt idx="47">
                  <c:v>2014</c:v>
                </c:pt>
              </c:numCache>
            </c:numRef>
          </c:cat>
          <c:val>
            <c:numRef>
              <c:f>Hárok1!$I$2:$I$49</c:f>
              <c:numCache>
                <c:formatCode>General</c:formatCode>
                <c:ptCount val="48"/>
                <c:pt idx="22">
                  <c:v>9</c:v>
                </c:pt>
                <c:pt idx="23">
                  <c:v>0</c:v>
                </c:pt>
                <c:pt idx="24">
                  <c:v>0</c:v>
                </c:pt>
                <c:pt idx="25">
                  <c:v>7</c:v>
                </c:pt>
                <c:pt idx="26">
                  <c:v>11</c:v>
                </c:pt>
                <c:pt idx="27">
                  <c:v>12</c:v>
                </c:pt>
                <c:pt idx="28">
                  <c:v>20</c:v>
                </c:pt>
                <c:pt idx="29">
                  <c:v>15</c:v>
                </c:pt>
                <c:pt idx="30">
                  <c:v>17</c:v>
                </c:pt>
                <c:pt idx="31">
                  <c:v>17</c:v>
                </c:pt>
                <c:pt idx="32">
                  <c:v>21</c:v>
                </c:pt>
                <c:pt idx="33">
                  <c:v>28</c:v>
                </c:pt>
                <c:pt idx="34">
                  <c:v>23</c:v>
                </c:pt>
                <c:pt idx="35">
                  <c:v>27</c:v>
                </c:pt>
                <c:pt idx="36">
                  <c:v>40</c:v>
                </c:pt>
                <c:pt idx="37">
                  <c:v>43</c:v>
                </c:pt>
                <c:pt idx="38">
                  <c:v>52</c:v>
                </c:pt>
                <c:pt idx="39">
                  <c:v>27</c:v>
                </c:pt>
                <c:pt idx="40">
                  <c:v>27</c:v>
                </c:pt>
                <c:pt idx="41">
                  <c:v>20</c:v>
                </c:pt>
                <c:pt idx="42">
                  <c:v>16</c:v>
                </c:pt>
                <c:pt idx="43">
                  <c:v>9</c:v>
                </c:pt>
                <c:pt idx="44">
                  <c:v>11</c:v>
                </c:pt>
                <c:pt idx="45">
                  <c:v>4</c:v>
                </c:pt>
                <c:pt idx="46">
                  <c:v>3</c:v>
                </c:pt>
                <c:pt idx="47">
                  <c:v>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3099440"/>
        <c:axId val="243100000"/>
      </c:lineChart>
      <c:catAx>
        <c:axId val="243099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243100000"/>
        <c:crosses val="autoZero"/>
        <c:auto val="1"/>
        <c:lblAlgn val="ctr"/>
        <c:lblOffset val="100"/>
        <c:noMultiLvlLbl val="0"/>
      </c:catAx>
      <c:valAx>
        <c:axId val="243100000"/>
        <c:scaling>
          <c:orientation val="minMax"/>
        </c:scaling>
        <c:delete val="0"/>
        <c:axPos val="l"/>
        <c:majorGridlines>
          <c:spPr>
            <a:ln w="15875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15875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243099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242889924718299"/>
          <c:y val="0.44657215666513245"/>
          <c:w val="0.16820635956870084"/>
          <c:h val="0.160396364689637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 w="15875" cap="flat" cmpd="sng" algn="ctr">
      <a:noFill/>
      <a:prstDash val="solid"/>
    </a:ln>
    <a:effectLst/>
  </c:spPr>
  <c:txPr>
    <a:bodyPr/>
    <a:lstStyle/>
    <a:p>
      <a:pPr>
        <a:defRPr/>
      </a:pPr>
      <a:endParaRPr lang="sk-SK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BFD3C87-1874-47A5-A9E4-D010A2A12DC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00363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noProof="0" smtClean="0"/>
              <a:t>Kliknite sem a upravte štýly predlohy textu.</a:t>
            </a:r>
          </a:p>
          <a:p>
            <a:pPr lvl="1"/>
            <a:r>
              <a:rPr lang="sk-SK" noProof="0" smtClean="0"/>
              <a:t>Druhá úroveň</a:t>
            </a:r>
          </a:p>
          <a:p>
            <a:pPr lvl="2"/>
            <a:r>
              <a:rPr lang="sk-SK" noProof="0" smtClean="0"/>
              <a:t>Tretia úroveň</a:t>
            </a:r>
          </a:p>
          <a:p>
            <a:pPr lvl="3"/>
            <a:r>
              <a:rPr lang="sk-SK" noProof="0" smtClean="0"/>
              <a:t>Štvrtá úroveň</a:t>
            </a:r>
          </a:p>
          <a:p>
            <a:pPr lvl="4"/>
            <a:r>
              <a:rPr lang="sk-SK" noProof="0" smtClean="0"/>
              <a:t>Piata úroveň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C41B358-F24A-4D80-93EF-349CA1CF21F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933993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F7A9016-5BD8-41B0-A968-B2E09B079897}" type="slidenum">
              <a:rPr lang="sk-SK" altLang="sk-SK" smtClean="0"/>
              <a:pPr eaLnBrk="1" hangingPunct="1">
                <a:spcBef>
                  <a:spcPct val="0"/>
                </a:spcBef>
              </a:pPr>
              <a:t>1</a:t>
            </a:fld>
            <a:endParaRPr lang="sk-SK" altLang="sk-SK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 smtClean="0"/>
          </a:p>
        </p:txBody>
      </p:sp>
    </p:spTree>
    <p:extLst>
      <p:ext uri="{BB962C8B-B14F-4D97-AF65-F5344CB8AC3E}">
        <p14:creationId xmlns:p14="http://schemas.microsoft.com/office/powerpoint/2010/main" val="27211380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11E2B6B-0280-4CA5-AB06-7D766AD0E9CE}" type="slidenum">
              <a:rPr lang="sk-SK" altLang="sk-SK" smtClean="0"/>
              <a:pPr eaLnBrk="1" hangingPunct="1">
                <a:spcBef>
                  <a:spcPct val="0"/>
                </a:spcBef>
              </a:pPr>
              <a:t>14</a:t>
            </a:fld>
            <a:endParaRPr lang="sk-SK" altLang="sk-SK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 smtClean="0"/>
          </a:p>
        </p:txBody>
      </p:sp>
    </p:spTree>
    <p:extLst>
      <p:ext uri="{BB962C8B-B14F-4D97-AF65-F5344CB8AC3E}">
        <p14:creationId xmlns:p14="http://schemas.microsoft.com/office/powerpoint/2010/main" val="28127620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D7B041A-650F-423D-B8B4-AB8F645B25D2}" type="slidenum">
              <a:rPr lang="sk-SK" altLang="sk-SK" smtClean="0"/>
              <a:pPr eaLnBrk="1" hangingPunct="1">
                <a:spcBef>
                  <a:spcPct val="0"/>
                </a:spcBef>
              </a:pPr>
              <a:t>15</a:t>
            </a:fld>
            <a:endParaRPr lang="sk-SK" altLang="sk-SK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 smtClean="0"/>
          </a:p>
        </p:txBody>
      </p:sp>
    </p:spTree>
    <p:extLst>
      <p:ext uri="{BB962C8B-B14F-4D97-AF65-F5344CB8AC3E}">
        <p14:creationId xmlns:p14="http://schemas.microsoft.com/office/powerpoint/2010/main" val="23326832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212E458-459C-4C1B-A083-175AC16FB24C}" type="slidenum">
              <a:rPr lang="sk-SK" altLang="sk-SK" smtClean="0"/>
              <a:pPr eaLnBrk="1" hangingPunct="1">
                <a:spcBef>
                  <a:spcPct val="0"/>
                </a:spcBef>
              </a:pPr>
              <a:t>16</a:t>
            </a:fld>
            <a:endParaRPr lang="sk-SK" altLang="sk-SK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 smtClean="0"/>
          </a:p>
        </p:txBody>
      </p:sp>
    </p:spTree>
    <p:extLst>
      <p:ext uri="{BB962C8B-B14F-4D97-AF65-F5344CB8AC3E}">
        <p14:creationId xmlns:p14="http://schemas.microsoft.com/office/powerpoint/2010/main" val="25527402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DEEE821-F6C4-4A12-9E14-A211A5B02545}" type="slidenum">
              <a:rPr lang="sk-SK" altLang="sk-SK" smtClean="0"/>
              <a:pPr eaLnBrk="1" hangingPunct="1">
                <a:spcBef>
                  <a:spcPct val="0"/>
                </a:spcBef>
              </a:pPr>
              <a:t>17</a:t>
            </a:fld>
            <a:endParaRPr lang="sk-SK" altLang="sk-SK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 smtClean="0"/>
          </a:p>
        </p:txBody>
      </p:sp>
    </p:spTree>
    <p:extLst>
      <p:ext uri="{BB962C8B-B14F-4D97-AF65-F5344CB8AC3E}">
        <p14:creationId xmlns:p14="http://schemas.microsoft.com/office/powerpoint/2010/main" val="37920233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DEEE821-F6C4-4A12-9E14-A211A5B02545}" type="slidenum">
              <a:rPr lang="sk-SK" altLang="sk-SK" smtClean="0"/>
              <a:pPr eaLnBrk="1" hangingPunct="1">
                <a:spcBef>
                  <a:spcPct val="0"/>
                </a:spcBef>
              </a:pPr>
              <a:t>18</a:t>
            </a:fld>
            <a:endParaRPr lang="sk-SK" altLang="sk-SK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 smtClean="0"/>
          </a:p>
        </p:txBody>
      </p:sp>
    </p:spTree>
    <p:extLst>
      <p:ext uri="{BB962C8B-B14F-4D97-AF65-F5344CB8AC3E}">
        <p14:creationId xmlns:p14="http://schemas.microsoft.com/office/powerpoint/2010/main" val="30235074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D7E4FD5-989B-456E-B6D1-6BDDD458E927}" type="slidenum">
              <a:rPr lang="sk-SK" altLang="sk-SK" smtClean="0"/>
              <a:pPr eaLnBrk="1" hangingPunct="1">
                <a:spcBef>
                  <a:spcPct val="0"/>
                </a:spcBef>
              </a:pPr>
              <a:t>19</a:t>
            </a:fld>
            <a:endParaRPr lang="sk-SK" altLang="sk-SK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 smtClean="0"/>
          </a:p>
        </p:txBody>
      </p:sp>
    </p:spTree>
    <p:extLst>
      <p:ext uri="{BB962C8B-B14F-4D97-AF65-F5344CB8AC3E}">
        <p14:creationId xmlns:p14="http://schemas.microsoft.com/office/powerpoint/2010/main" val="34894194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1E7D1F2-EB27-44F8-8DEA-DF0EC1AE8849}" type="slidenum">
              <a:rPr lang="sk-SK" altLang="sk-SK" smtClean="0"/>
              <a:pPr eaLnBrk="1" hangingPunct="1">
                <a:spcBef>
                  <a:spcPct val="0"/>
                </a:spcBef>
              </a:pPr>
              <a:t>24</a:t>
            </a:fld>
            <a:endParaRPr lang="sk-SK" altLang="sk-SK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 smtClean="0"/>
          </a:p>
        </p:txBody>
      </p:sp>
    </p:spTree>
    <p:extLst>
      <p:ext uri="{BB962C8B-B14F-4D97-AF65-F5344CB8AC3E}">
        <p14:creationId xmlns:p14="http://schemas.microsoft.com/office/powerpoint/2010/main" val="2287773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1F41452-2A4E-4612-ADAC-5493B7F28AFE}" type="slidenum">
              <a:rPr lang="sk-SK" altLang="sk-SK" smtClean="0"/>
              <a:pPr eaLnBrk="1" hangingPunct="1">
                <a:spcBef>
                  <a:spcPct val="0"/>
                </a:spcBef>
              </a:pPr>
              <a:t>5</a:t>
            </a:fld>
            <a:endParaRPr lang="sk-SK" altLang="sk-SK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 smtClean="0"/>
          </a:p>
        </p:txBody>
      </p:sp>
    </p:spTree>
    <p:extLst>
      <p:ext uri="{BB962C8B-B14F-4D97-AF65-F5344CB8AC3E}">
        <p14:creationId xmlns:p14="http://schemas.microsoft.com/office/powerpoint/2010/main" val="2338370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183E082-CA4F-4B7F-8D29-0278326F44D2}" type="slidenum">
              <a:rPr lang="sk-SK" altLang="sk-SK" smtClean="0"/>
              <a:pPr eaLnBrk="1" hangingPunct="1">
                <a:spcBef>
                  <a:spcPct val="0"/>
                </a:spcBef>
              </a:pPr>
              <a:t>6</a:t>
            </a:fld>
            <a:endParaRPr lang="sk-SK" altLang="sk-SK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 smtClean="0"/>
          </a:p>
        </p:txBody>
      </p:sp>
    </p:spTree>
    <p:extLst>
      <p:ext uri="{BB962C8B-B14F-4D97-AF65-F5344CB8AC3E}">
        <p14:creationId xmlns:p14="http://schemas.microsoft.com/office/powerpoint/2010/main" val="1684973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CCEE37E-57B5-4FE3-98C2-1807082DFFBB}" type="slidenum">
              <a:rPr lang="sk-SK" altLang="sk-SK" smtClean="0"/>
              <a:pPr eaLnBrk="1" hangingPunct="1">
                <a:spcBef>
                  <a:spcPct val="0"/>
                </a:spcBef>
              </a:pPr>
              <a:t>8</a:t>
            </a:fld>
            <a:endParaRPr lang="sk-SK" altLang="sk-SK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 smtClean="0"/>
          </a:p>
        </p:txBody>
      </p:sp>
    </p:spTree>
    <p:extLst>
      <p:ext uri="{BB962C8B-B14F-4D97-AF65-F5344CB8AC3E}">
        <p14:creationId xmlns:p14="http://schemas.microsoft.com/office/powerpoint/2010/main" val="3528964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CCEE37E-57B5-4FE3-98C2-1807082DFFBB}" type="slidenum">
              <a:rPr lang="sk-SK" altLang="sk-SK" smtClean="0"/>
              <a:pPr eaLnBrk="1" hangingPunct="1">
                <a:spcBef>
                  <a:spcPct val="0"/>
                </a:spcBef>
              </a:pPr>
              <a:t>9</a:t>
            </a:fld>
            <a:endParaRPr lang="sk-SK" altLang="sk-SK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 smtClean="0"/>
          </a:p>
        </p:txBody>
      </p:sp>
    </p:spTree>
    <p:extLst>
      <p:ext uri="{BB962C8B-B14F-4D97-AF65-F5344CB8AC3E}">
        <p14:creationId xmlns:p14="http://schemas.microsoft.com/office/powerpoint/2010/main" val="3267293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CCEE37E-57B5-4FE3-98C2-1807082DFFBB}" type="slidenum">
              <a:rPr lang="sk-SK" altLang="sk-SK" smtClean="0"/>
              <a:pPr eaLnBrk="1" hangingPunct="1">
                <a:spcBef>
                  <a:spcPct val="0"/>
                </a:spcBef>
              </a:pPr>
              <a:t>10</a:t>
            </a:fld>
            <a:endParaRPr lang="sk-SK" altLang="sk-SK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 smtClean="0"/>
          </a:p>
        </p:txBody>
      </p:sp>
    </p:spTree>
    <p:extLst>
      <p:ext uri="{BB962C8B-B14F-4D97-AF65-F5344CB8AC3E}">
        <p14:creationId xmlns:p14="http://schemas.microsoft.com/office/powerpoint/2010/main" val="31585437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CCEE37E-57B5-4FE3-98C2-1807082DFFBB}" type="slidenum">
              <a:rPr lang="sk-SK" altLang="sk-SK" smtClean="0"/>
              <a:pPr eaLnBrk="1" hangingPunct="1">
                <a:spcBef>
                  <a:spcPct val="0"/>
                </a:spcBef>
              </a:pPr>
              <a:t>11</a:t>
            </a:fld>
            <a:endParaRPr lang="sk-SK" altLang="sk-SK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 smtClean="0"/>
          </a:p>
        </p:txBody>
      </p:sp>
    </p:spTree>
    <p:extLst>
      <p:ext uri="{BB962C8B-B14F-4D97-AF65-F5344CB8AC3E}">
        <p14:creationId xmlns:p14="http://schemas.microsoft.com/office/powerpoint/2010/main" val="11589773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CCEE37E-57B5-4FE3-98C2-1807082DFFBB}" type="slidenum">
              <a:rPr lang="sk-SK" altLang="sk-SK" smtClean="0"/>
              <a:pPr eaLnBrk="1" hangingPunct="1">
                <a:spcBef>
                  <a:spcPct val="0"/>
                </a:spcBef>
              </a:pPr>
              <a:t>12</a:t>
            </a:fld>
            <a:endParaRPr lang="sk-SK" altLang="sk-SK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 smtClean="0"/>
          </a:p>
        </p:txBody>
      </p:sp>
    </p:spTree>
    <p:extLst>
      <p:ext uri="{BB962C8B-B14F-4D97-AF65-F5344CB8AC3E}">
        <p14:creationId xmlns:p14="http://schemas.microsoft.com/office/powerpoint/2010/main" val="2602888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CCEE37E-57B5-4FE3-98C2-1807082DFFBB}" type="slidenum">
              <a:rPr lang="sk-SK" altLang="sk-SK" smtClean="0"/>
              <a:pPr eaLnBrk="1" hangingPunct="1">
                <a:spcBef>
                  <a:spcPct val="0"/>
                </a:spcBef>
              </a:pPr>
              <a:t>13</a:t>
            </a:fld>
            <a:endParaRPr lang="sk-SK" altLang="sk-SK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 smtClean="0"/>
          </a:p>
        </p:txBody>
      </p:sp>
    </p:spTree>
    <p:extLst>
      <p:ext uri="{BB962C8B-B14F-4D97-AF65-F5344CB8AC3E}">
        <p14:creationId xmlns:p14="http://schemas.microsoft.com/office/powerpoint/2010/main" val="2398848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5" descr="big logo p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33375"/>
            <a:ext cx="1512887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51"/>
          <p:cNvSpPr>
            <a:spLocks noChangeShapeType="1"/>
          </p:cNvSpPr>
          <p:nvPr userDrawn="1"/>
        </p:nvSpPr>
        <p:spPr bwMode="auto">
          <a:xfrm rot="2700000">
            <a:off x="7864475" y="6496050"/>
            <a:ext cx="539750" cy="0"/>
          </a:xfrm>
          <a:prstGeom prst="line">
            <a:avLst/>
          </a:prstGeom>
          <a:noFill/>
          <a:ln w="22225">
            <a:solidFill>
              <a:srgbClr val="00823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" name="Line 52"/>
          <p:cNvSpPr>
            <a:spLocks noChangeShapeType="1"/>
          </p:cNvSpPr>
          <p:nvPr userDrawn="1"/>
        </p:nvSpPr>
        <p:spPr bwMode="auto">
          <a:xfrm rot="8100000">
            <a:off x="8234363" y="6496050"/>
            <a:ext cx="539750" cy="0"/>
          </a:xfrm>
          <a:prstGeom prst="line">
            <a:avLst/>
          </a:prstGeom>
          <a:noFill/>
          <a:ln w="22225">
            <a:solidFill>
              <a:srgbClr val="00823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7" name="Line 53"/>
          <p:cNvSpPr>
            <a:spLocks noChangeShapeType="1"/>
          </p:cNvSpPr>
          <p:nvPr userDrawn="1"/>
        </p:nvSpPr>
        <p:spPr bwMode="auto">
          <a:xfrm rot="2700000">
            <a:off x="7858125" y="6550025"/>
            <a:ext cx="539750" cy="0"/>
          </a:xfrm>
          <a:prstGeom prst="line">
            <a:avLst/>
          </a:prstGeom>
          <a:noFill/>
          <a:ln w="38100">
            <a:solidFill>
              <a:srgbClr val="E0DCD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8" name="Line 54"/>
          <p:cNvSpPr>
            <a:spLocks noChangeShapeType="1"/>
          </p:cNvSpPr>
          <p:nvPr userDrawn="1"/>
        </p:nvSpPr>
        <p:spPr bwMode="auto">
          <a:xfrm rot="8100000">
            <a:off x="8221663" y="6545263"/>
            <a:ext cx="593725" cy="0"/>
          </a:xfrm>
          <a:prstGeom prst="line">
            <a:avLst/>
          </a:prstGeom>
          <a:noFill/>
          <a:ln w="38100">
            <a:solidFill>
              <a:srgbClr val="E0DCD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grpSp>
        <p:nvGrpSpPr>
          <p:cNvPr id="9" name="Group 55"/>
          <p:cNvGrpSpPr>
            <a:grpSpLocks/>
          </p:cNvGrpSpPr>
          <p:nvPr userDrawn="1"/>
        </p:nvGrpSpPr>
        <p:grpSpPr bwMode="auto">
          <a:xfrm>
            <a:off x="468313" y="5876925"/>
            <a:ext cx="8142287" cy="706438"/>
            <a:chOff x="381" y="119"/>
            <a:chExt cx="5129" cy="445"/>
          </a:xfrm>
        </p:grpSpPr>
        <p:sp>
          <p:nvSpPr>
            <p:cNvPr id="10" name="Line 56"/>
            <p:cNvSpPr>
              <a:spLocks noChangeShapeType="1"/>
            </p:cNvSpPr>
            <p:nvPr userDrawn="1"/>
          </p:nvSpPr>
          <p:spPr bwMode="auto">
            <a:xfrm>
              <a:off x="1919" y="392"/>
              <a:ext cx="3174" cy="0"/>
            </a:xfrm>
            <a:prstGeom prst="line">
              <a:avLst/>
            </a:prstGeom>
            <a:noFill/>
            <a:ln w="22225">
              <a:solidFill>
                <a:srgbClr val="00823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1" name="Line 57"/>
            <p:cNvSpPr>
              <a:spLocks noChangeShapeType="1"/>
            </p:cNvSpPr>
            <p:nvPr userDrawn="1"/>
          </p:nvSpPr>
          <p:spPr bwMode="auto">
            <a:xfrm>
              <a:off x="381" y="425"/>
              <a:ext cx="4715" cy="0"/>
            </a:xfrm>
            <a:prstGeom prst="line">
              <a:avLst/>
            </a:prstGeom>
            <a:noFill/>
            <a:ln w="38100">
              <a:solidFill>
                <a:srgbClr val="E0DCD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2" name="Text Box 58"/>
            <p:cNvSpPr txBox="1">
              <a:spLocks noChangeArrowheads="1"/>
            </p:cNvSpPr>
            <p:nvPr userDrawn="1"/>
          </p:nvSpPr>
          <p:spPr bwMode="auto">
            <a:xfrm>
              <a:off x="3106" y="429"/>
              <a:ext cx="1983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400">
                  <a:solidFill>
                    <a:srgbClr val="00823B"/>
                  </a:solidFill>
                  <a:latin typeface="Arial" charset="0"/>
                </a:defRPr>
              </a:lvl1pPr>
              <a:lvl2pPr marL="742950" indent="-285750" eaLnBrk="0" hangingPunct="0">
                <a:defRPr sz="4400">
                  <a:solidFill>
                    <a:srgbClr val="00823B"/>
                  </a:solidFill>
                  <a:latin typeface="Arial" charset="0"/>
                </a:defRPr>
              </a:lvl2pPr>
              <a:lvl3pPr marL="1143000" indent="-228600" eaLnBrk="0" hangingPunct="0">
                <a:defRPr sz="4400">
                  <a:solidFill>
                    <a:srgbClr val="00823B"/>
                  </a:solidFill>
                  <a:latin typeface="Arial" charset="0"/>
                </a:defRPr>
              </a:lvl3pPr>
              <a:lvl4pPr marL="1600200" indent="-228600" eaLnBrk="0" hangingPunct="0">
                <a:defRPr sz="4400">
                  <a:solidFill>
                    <a:srgbClr val="00823B"/>
                  </a:solidFill>
                  <a:latin typeface="Arial" charset="0"/>
                </a:defRPr>
              </a:lvl4pPr>
              <a:lvl5pPr marL="2057400" indent="-228600" eaLnBrk="0" hangingPunct="0">
                <a:defRPr sz="4400">
                  <a:solidFill>
                    <a:srgbClr val="00823B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823B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823B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823B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823B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sk-SK" sz="800" smtClean="0">
                  <a:solidFill>
                    <a:schemeClr val="tx1"/>
                  </a:solidFill>
                </a:rPr>
                <a:t>Múdrosť minulosti – poznatky prítomnosti – vzdelanie budúcnosti.</a:t>
              </a:r>
            </a:p>
          </p:txBody>
        </p:sp>
        <p:pic>
          <p:nvPicPr>
            <p:cNvPr id="13" name="Picture 59" descr="small logo pf"/>
            <p:cNvPicPr>
              <a:picLocks noChangeAspect="1" noChangeArrowheads="1"/>
            </p:cNvPicPr>
            <p:nvPr userDrawn="1"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7" y="126"/>
              <a:ext cx="363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60" descr="architecture3"/>
            <p:cNvPicPr>
              <a:picLocks noChangeAspect="1" noChangeArrowheads="1"/>
            </p:cNvPicPr>
            <p:nvPr userDrawn="1"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8" y="119"/>
              <a:ext cx="1905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082800"/>
            <a:ext cx="7772400" cy="1655763"/>
          </a:xfrm>
        </p:spPr>
        <p:txBody>
          <a:bodyPr/>
          <a:lstStyle>
            <a:lvl1pPr algn="ctr">
              <a:defRPr sz="3600" b="1"/>
            </a:lvl1pPr>
          </a:lstStyle>
          <a:p>
            <a:pPr lvl="0"/>
            <a:r>
              <a:rPr lang="sk-SK" noProof="0" smtClean="0"/>
              <a:t>Kliknite sem a upravte štýl predlohy nadpisov.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4140200"/>
            <a:ext cx="7704137" cy="1008063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sk-SK" noProof="0" smtClean="0"/>
              <a:t>Kliknite sem a upravte štýl predlohy podnadpisov.</a:t>
            </a:r>
          </a:p>
        </p:txBody>
      </p:sp>
      <p:sp>
        <p:nvSpPr>
          <p:cNvPr id="15" name="Rectangle 49"/>
          <p:cNvSpPr>
            <a:spLocks noGrp="1" noChangeArrowheads="1"/>
          </p:cNvSpPr>
          <p:nvPr>
            <p:ph type="ftr" sz="quarter" idx="10"/>
          </p:nvPr>
        </p:nvSpPr>
        <p:spPr>
          <a:xfrm>
            <a:off x="684213" y="5949950"/>
            <a:ext cx="3527425" cy="288925"/>
          </a:xfrm>
        </p:spPr>
        <p:txBody>
          <a:bodyPr/>
          <a:lstStyle>
            <a:lvl1pPr>
              <a:defRPr>
                <a:latin typeface="Architecture" pitchFamily="34" charset="0"/>
              </a:defRPr>
            </a:lvl1pPr>
          </a:lstStyle>
          <a:p>
            <a:pPr>
              <a:defRPr/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84093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009A5-6D8E-471B-8DC6-AD3116974942}" type="slidenum">
              <a:rPr lang="sk-SK"/>
              <a:pPr>
                <a:defRPr/>
              </a:pPr>
              <a:t>‹#›</a:t>
            </a:fld>
            <a:r>
              <a:rPr lang="en-US" b="0"/>
              <a:t>                    </a:t>
            </a:r>
            <a:fld id="{11CD3F7C-51ED-4E69-AB88-EDE6A5A684A5}" type="datetime1">
              <a:rPr lang="sk-SK" b="0" smtClean="0"/>
              <a:t>1. 12. 2015</a:t>
            </a:fld>
            <a:endParaRPr lang="sk-SK" b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85343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386387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386387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29A84-9DAC-4FBD-B249-25649AA89DD2}" type="slidenum">
              <a:rPr lang="sk-SK"/>
              <a:pPr>
                <a:defRPr/>
              </a:pPr>
              <a:t>‹#›</a:t>
            </a:fld>
            <a:r>
              <a:rPr lang="en-US" b="0"/>
              <a:t>                    </a:t>
            </a:r>
            <a:fld id="{625F79F8-075B-4BBD-9A1A-3A92A5EC8BE1}" type="datetime1">
              <a:rPr lang="sk-SK" b="0" smtClean="0"/>
              <a:t>1. 12. 2015</a:t>
            </a:fld>
            <a:endParaRPr lang="sk-SK" b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66576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446405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446405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046A3-3C46-4B75-8F39-62AB3F6AA43D}" type="slidenum">
              <a:rPr lang="sk-SK"/>
              <a:pPr>
                <a:defRPr/>
              </a:pPr>
              <a:t>‹#›</a:t>
            </a:fld>
            <a:r>
              <a:rPr lang="en-US" b="0"/>
              <a:t>                    </a:t>
            </a:r>
            <a:fld id="{CAF2CF27-D188-43B4-8B33-2D0C6DDC140A}" type="datetime1">
              <a:rPr lang="sk-SK" b="0" smtClean="0"/>
              <a:t>1. 12. 2015</a:t>
            </a:fld>
            <a:endParaRPr lang="sk-SK" b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18383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921BA-F7C6-4916-8219-75529368A7A0}" type="slidenum">
              <a:rPr lang="sk-SK"/>
              <a:pPr>
                <a:defRPr/>
              </a:pPr>
              <a:t>‹#›</a:t>
            </a:fld>
            <a:r>
              <a:rPr lang="en-US" b="0"/>
              <a:t>                    </a:t>
            </a:r>
            <a:fld id="{32E933AD-9B65-46CF-86C0-137FDC855548}" type="datetime1">
              <a:rPr lang="sk-SK" b="0" smtClean="0"/>
              <a:t>1. 12. 2015</a:t>
            </a:fld>
            <a:endParaRPr lang="sk-SK" b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05414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A53A0-081C-4CBE-A2F6-2E103BF3E89E}" type="slidenum">
              <a:rPr lang="sk-SK"/>
              <a:pPr>
                <a:defRPr/>
              </a:pPr>
              <a:t>‹#›</a:t>
            </a:fld>
            <a:r>
              <a:rPr lang="en-US" b="0"/>
              <a:t>                    </a:t>
            </a:r>
            <a:fld id="{F194A5EB-92E5-4C69-A234-66EDA384FEC3}" type="datetime1">
              <a:rPr lang="sk-SK" b="0" smtClean="0"/>
              <a:t>1. 12. 2015</a:t>
            </a:fld>
            <a:endParaRPr lang="sk-SK" b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43737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B997B-B6C2-4FC1-9072-D007F0F73FFF}" type="slidenum">
              <a:rPr lang="sk-SK"/>
              <a:pPr>
                <a:defRPr/>
              </a:pPr>
              <a:t>‹#›</a:t>
            </a:fld>
            <a:r>
              <a:rPr lang="en-US" b="0"/>
              <a:t>                    </a:t>
            </a:r>
            <a:fld id="{F6C70780-4675-4782-B8AF-B1660E748C36}" type="datetime1">
              <a:rPr lang="sk-SK" b="0" smtClean="0"/>
              <a:t>1. 12. 2015</a:t>
            </a:fld>
            <a:endParaRPr lang="sk-SK" b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90084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0A569-78E6-4A85-9FED-FEE56D1E0C13}" type="slidenum">
              <a:rPr lang="sk-SK"/>
              <a:pPr>
                <a:defRPr/>
              </a:pPr>
              <a:t>‹#›</a:t>
            </a:fld>
            <a:r>
              <a:rPr lang="en-US" b="0"/>
              <a:t>                    </a:t>
            </a:r>
            <a:fld id="{C5D74B19-39C7-4DFA-948F-7C77238F623B}" type="datetime1">
              <a:rPr lang="sk-SK" b="0" smtClean="0"/>
              <a:t>1. 12. 2015</a:t>
            </a:fld>
            <a:endParaRPr lang="sk-SK" b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54425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5CEDB-CC29-433A-BA7F-D0D16FDD800D}" type="slidenum">
              <a:rPr lang="sk-SK"/>
              <a:pPr>
                <a:defRPr/>
              </a:pPr>
              <a:t>‹#›</a:t>
            </a:fld>
            <a:r>
              <a:rPr lang="en-US" b="0"/>
              <a:t>                    </a:t>
            </a:r>
            <a:fld id="{E1FBBBC0-20B1-4E6E-A9D2-61EF5B733D34}" type="datetime1">
              <a:rPr lang="sk-SK" b="0" smtClean="0"/>
              <a:t>1. 12. 2015</a:t>
            </a:fld>
            <a:endParaRPr lang="sk-SK" b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11356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39FBD-ADCD-451C-A97B-A2F3F93075FD}" type="slidenum">
              <a:rPr lang="sk-SK"/>
              <a:pPr>
                <a:defRPr/>
              </a:pPr>
              <a:t>‹#›</a:t>
            </a:fld>
            <a:r>
              <a:rPr lang="en-US" b="0"/>
              <a:t>                    </a:t>
            </a:r>
            <a:fld id="{E63BB6B0-3E69-4146-80A8-701EA27A0304}" type="datetime1">
              <a:rPr lang="sk-SK" b="0" smtClean="0"/>
              <a:t>1. 12. 2015</a:t>
            </a:fld>
            <a:endParaRPr lang="sk-SK" b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53090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9E1D77-869B-4577-BE80-C328E12F40A3}" type="slidenum">
              <a:rPr lang="sk-SK"/>
              <a:pPr>
                <a:defRPr/>
              </a:pPr>
              <a:t>‹#›</a:t>
            </a:fld>
            <a:r>
              <a:rPr lang="en-US" b="0"/>
              <a:t>                    </a:t>
            </a:r>
            <a:fld id="{77E2DAB9-69D4-4860-B608-038D2A41A021}" type="datetime1">
              <a:rPr lang="sk-SK" b="0" smtClean="0"/>
              <a:t>1. 12. 2015</a:t>
            </a:fld>
            <a:endParaRPr lang="sk-SK" b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9002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37859-4CF0-493D-8022-B1B3E289AE5B}" type="slidenum">
              <a:rPr lang="sk-SK"/>
              <a:pPr>
                <a:defRPr/>
              </a:pPr>
              <a:t>‹#›</a:t>
            </a:fld>
            <a:r>
              <a:rPr lang="en-US" b="0"/>
              <a:t>                    </a:t>
            </a:r>
            <a:fld id="{84C8FE8E-7340-41AB-B43D-DAFA128A8D37}" type="datetime1">
              <a:rPr lang="sk-SK" b="0" smtClean="0"/>
              <a:t>1. 12. 2015</a:t>
            </a:fld>
            <a:endParaRPr lang="sk-SK" b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49070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Kliknite sem a upravte štýl predlohy 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Kliknite sem a upravte štýly predlohy textu.</a:t>
            </a:r>
          </a:p>
          <a:p>
            <a:pPr lvl="1"/>
            <a:r>
              <a:rPr lang="sk-SK" altLang="sk-SK" smtClean="0"/>
              <a:t>Druhá úroveň</a:t>
            </a:r>
          </a:p>
          <a:p>
            <a:pPr lvl="2"/>
            <a:r>
              <a:rPr lang="sk-SK" altLang="sk-SK" smtClean="0"/>
              <a:t>Tretia úroveň</a:t>
            </a:r>
          </a:p>
          <a:p>
            <a:pPr lvl="3"/>
            <a:r>
              <a:rPr lang="sk-SK" altLang="sk-SK" smtClean="0"/>
              <a:t>Štvrtá úroveň</a:t>
            </a:r>
          </a:p>
          <a:p>
            <a:pPr lvl="4"/>
            <a:r>
              <a:rPr lang="sk-SK" altLang="sk-SK" smtClean="0"/>
              <a:t>Piata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5288" y="5949950"/>
            <a:ext cx="223202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B663A7-8933-452F-97A4-99AE25003C75}" type="slidenum">
              <a:rPr lang="sk-SK"/>
              <a:pPr>
                <a:defRPr/>
              </a:pPr>
              <a:t>‹#›</a:t>
            </a:fld>
            <a:r>
              <a:rPr lang="en-US" b="0"/>
              <a:t>                    </a:t>
            </a:r>
            <a:fld id="{40BBA18B-B38B-4C5F-BAF5-D1D23AECC26D}" type="datetime1">
              <a:rPr lang="sk-SK" b="0" smtClean="0"/>
              <a:t>1. 12. 2015</a:t>
            </a:fld>
            <a:endParaRPr lang="sk-SK" b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43213" y="5949950"/>
            <a:ext cx="18002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030" name="Line 54"/>
          <p:cNvSpPr>
            <a:spLocks noChangeShapeType="1"/>
          </p:cNvSpPr>
          <p:nvPr userDrawn="1"/>
        </p:nvSpPr>
        <p:spPr bwMode="auto">
          <a:xfrm rot="2700000">
            <a:off x="7864475" y="6496050"/>
            <a:ext cx="539750" cy="0"/>
          </a:xfrm>
          <a:prstGeom prst="line">
            <a:avLst/>
          </a:prstGeom>
          <a:noFill/>
          <a:ln w="22225">
            <a:solidFill>
              <a:srgbClr val="00823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031" name="Line 55"/>
          <p:cNvSpPr>
            <a:spLocks noChangeShapeType="1"/>
          </p:cNvSpPr>
          <p:nvPr userDrawn="1"/>
        </p:nvSpPr>
        <p:spPr bwMode="auto">
          <a:xfrm rot="8100000">
            <a:off x="8234363" y="6496050"/>
            <a:ext cx="539750" cy="0"/>
          </a:xfrm>
          <a:prstGeom prst="line">
            <a:avLst/>
          </a:prstGeom>
          <a:noFill/>
          <a:ln w="22225">
            <a:solidFill>
              <a:srgbClr val="00823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032" name="Line 56"/>
          <p:cNvSpPr>
            <a:spLocks noChangeShapeType="1"/>
          </p:cNvSpPr>
          <p:nvPr userDrawn="1"/>
        </p:nvSpPr>
        <p:spPr bwMode="auto">
          <a:xfrm rot="2700000">
            <a:off x="7858125" y="6550025"/>
            <a:ext cx="539750" cy="0"/>
          </a:xfrm>
          <a:prstGeom prst="line">
            <a:avLst/>
          </a:prstGeom>
          <a:noFill/>
          <a:ln w="38100">
            <a:solidFill>
              <a:srgbClr val="E0DCD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033" name="Line 57"/>
          <p:cNvSpPr>
            <a:spLocks noChangeShapeType="1"/>
          </p:cNvSpPr>
          <p:nvPr userDrawn="1"/>
        </p:nvSpPr>
        <p:spPr bwMode="auto">
          <a:xfrm rot="8100000">
            <a:off x="8221663" y="6545263"/>
            <a:ext cx="593725" cy="0"/>
          </a:xfrm>
          <a:prstGeom prst="line">
            <a:avLst/>
          </a:prstGeom>
          <a:noFill/>
          <a:ln w="38100">
            <a:solidFill>
              <a:srgbClr val="E0DCD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grpSp>
        <p:nvGrpSpPr>
          <p:cNvPr id="1034" name="Group 58"/>
          <p:cNvGrpSpPr>
            <a:grpSpLocks/>
          </p:cNvGrpSpPr>
          <p:nvPr userDrawn="1"/>
        </p:nvGrpSpPr>
        <p:grpSpPr bwMode="auto">
          <a:xfrm>
            <a:off x="468313" y="5876925"/>
            <a:ext cx="8142287" cy="706438"/>
            <a:chOff x="381" y="119"/>
            <a:chExt cx="5129" cy="445"/>
          </a:xfrm>
        </p:grpSpPr>
        <p:sp>
          <p:nvSpPr>
            <p:cNvPr id="1035" name="Line 59"/>
            <p:cNvSpPr>
              <a:spLocks noChangeShapeType="1"/>
            </p:cNvSpPr>
            <p:nvPr userDrawn="1"/>
          </p:nvSpPr>
          <p:spPr bwMode="auto">
            <a:xfrm>
              <a:off x="1919" y="392"/>
              <a:ext cx="3174" cy="0"/>
            </a:xfrm>
            <a:prstGeom prst="line">
              <a:avLst/>
            </a:prstGeom>
            <a:noFill/>
            <a:ln w="22225">
              <a:solidFill>
                <a:srgbClr val="00823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036" name="Line 60"/>
            <p:cNvSpPr>
              <a:spLocks noChangeShapeType="1"/>
            </p:cNvSpPr>
            <p:nvPr userDrawn="1"/>
          </p:nvSpPr>
          <p:spPr bwMode="auto">
            <a:xfrm>
              <a:off x="381" y="425"/>
              <a:ext cx="4715" cy="0"/>
            </a:xfrm>
            <a:prstGeom prst="line">
              <a:avLst/>
            </a:prstGeom>
            <a:noFill/>
            <a:ln w="38100">
              <a:solidFill>
                <a:srgbClr val="E0DCD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037" name="Text Box 61"/>
            <p:cNvSpPr txBox="1">
              <a:spLocks noChangeArrowheads="1"/>
            </p:cNvSpPr>
            <p:nvPr userDrawn="1"/>
          </p:nvSpPr>
          <p:spPr bwMode="auto">
            <a:xfrm>
              <a:off x="3106" y="429"/>
              <a:ext cx="1983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400">
                  <a:solidFill>
                    <a:srgbClr val="00823B"/>
                  </a:solidFill>
                  <a:latin typeface="Arial" charset="0"/>
                </a:defRPr>
              </a:lvl1pPr>
              <a:lvl2pPr marL="742950" indent="-285750" eaLnBrk="0" hangingPunct="0">
                <a:defRPr sz="4400">
                  <a:solidFill>
                    <a:srgbClr val="00823B"/>
                  </a:solidFill>
                  <a:latin typeface="Arial" charset="0"/>
                </a:defRPr>
              </a:lvl2pPr>
              <a:lvl3pPr marL="1143000" indent="-228600" eaLnBrk="0" hangingPunct="0">
                <a:defRPr sz="4400">
                  <a:solidFill>
                    <a:srgbClr val="00823B"/>
                  </a:solidFill>
                  <a:latin typeface="Arial" charset="0"/>
                </a:defRPr>
              </a:lvl3pPr>
              <a:lvl4pPr marL="1600200" indent="-228600" eaLnBrk="0" hangingPunct="0">
                <a:defRPr sz="4400">
                  <a:solidFill>
                    <a:srgbClr val="00823B"/>
                  </a:solidFill>
                  <a:latin typeface="Arial" charset="0"/>
                </a:defRPr>
              </a:lvl4pPr>
              <a:lvl5pPr marL="2057400" indent="-228600" eaLnBrk="0" hangingPunct="0">
                <a:defRPr sz="4400">
                  <a:solidFill>
                    <a:srgbClr val="00823B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823B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823B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823B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823B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sk-SK" sz="800" smtClean="0">
                  <a:solidFill>
                    <a:schemeClr val="tx1"/>
                  </a:solidFill>
                </a:rPr>
                <a:t>Múdrosť minulosti – poznatky prítomnosti – vzdelanie budúcnosti.</a:t>
              </a:r>
            </a:p>
          </p:txBody>
        </p:sp>
        <p:pic>
          <p:nvPicPr>
            <p:cNvPr id="1038" name="Picture 62" descr="small logo pf"/>
            <p:cNvPicPr>
              <a:picLocks noChangeAspect="1" noChangeArrowheads="1"/>
            </p:cNvPicPr>
            <p:nvPr userDrawn="1"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7" y="126"/>
              <a:ext cx="363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9" name="Picture 63" descr="architecture3"/>
            <p:cNvPicPr>
              <a:picLocks noChangeAspect="1" noChangeArrowheads="1"/>
            </p:cNvPicPr>
            <p:nvPr userDrawn="1"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8" y="119"/>
              <a:ext cx="1905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823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823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823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823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823B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823B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823B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823B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823B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umv.science.upjs.sk/index.php/kniznica/popularizacne-prednasky/157-popularizana-prednaka-e-learning-vyzva-pre-moderne-vzdelavanie" TargetMode="External"/><Relationship Id="rId3" Type="http://schemas.openxmlformats.org/officeDocument/2006/relationships/hyperlink" Target="http://umv.science.upjs.sk/images/Popularizacne%20prednasky/Hornak.jpg" TargetMode="External"/><Relationship Id="rId7" Type="http://schemas.openxmlformats.org/officeDocument/2006/relationships/hyperlink" Target="http://umv.science.upjs.sk/images/Popularizacne%20prednasky/Ivanco.jpg" TargetMode="External"/><Relationship Id="rId2" Type="http://schemas.openxmlformats.org/officeDocument/2006/relationships/hyperlink" Target="http://umv.science.upjs.sk/images/Popularizacne%20prednasky/Dobos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mv.science.upjs.sk/images/Popularizacne%20prednasky/Hutnik3.jpg" TargetMode="External"/><Relationship Id="rId5" Type="http://schemas.openxmlformats.org/officeDocument/2006/relationships/hyperlink" Target="http://umv.science.upjs.sk/images/Popularizacne%20prednasky/Harminc2.jpg" TargetMode="External"/><Relationship Id="rId10" Type="http://schemas.openxmlformats.org/officeDocument/2006/relationships/hyperlink" Target="http://umv.science.upjs.sk/images/Popularizacne%20prednasky/Ploscica.jpg" TargetMode="External"/><Relationship Id="rId4" Type="http://schemas.openxmlformats.org/officeDocument/2006/relationships/hyperlink" Target="http://umv.science.upjs.sk/images/Popularizacne%20prednasky/Studenovska.jpg" TargetMode="External"/><Relationship Id="rId9" Type="http://schemas.openxmlformats.org/officeDocument/2006/relationships/hyperlink" Target="http://umv.science.upjs.sk/images/Popularizacne%20prednasky/Madaras.jp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2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133600"/>
            <a:ext cx="7772400" cy="1871663"/>
          </a:xfrm>
        </p:spPr>
        <p:txBody>
          <a:bodyPr/>
          <a:lstStyle/>
          <a:p>
            <a:pPr eaLnBrk="1" hangingPunct="1"/>
            <a:r>
              <a:rPr lang="sk-SK" altLang="sk-SK" sz="4400" smtClean="0"/>
              <a:t>Ústav matematických vied </a:t>
            </a:r>
            <a:br>
              <a:rPr lang="sk-SK" altLang="sk-SK" sz="4400" smtClean="0"/>
            </a:br>
            <a:r>
              <a:rPr lang="sk-SK" altLang="sk-SK" sz="4400" smtClean="0"/>
              <a:t>PF UPJŠ v Košiciach</a:t>
            </a:r>
            <a:br>
              <a:rPr lang="sk-SK" altLang="sk-SK" sz="4400" smtClean="0"/>
            </a:br>
            <a:r>
              <a:rPr lang="sk-SK" altLang="sk-SK" sz="4400" smtClean="0"/>
              <a:t>sa predstavuje</a:t>
            </a:r>
          </a:p>
        </p:txBody>
      </p:sp>
      <p:sp>
        <p:nvSpPr>
          <p:cNvPr id="3075" name="Text Box 63"/>
          <p:cNvSpPr txBox="1">
            <a:spLocks noChangeArrowheads="1"/>
          </p:cNvSpPr>
          <p:nvPr/>
        </p:nvSpPr>
        <p:spPr bwMode="auto">
          <a:xfrm>
            <a:off x="395288" y="5805488"/>
            <a:ext cx="35290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1400">
                <a:latin typeface="Architecture" pitchFamily="34" charset="0"/>
              </a:rPr>
              <a:t>http://www.upjs.sk/prirodovedecka-fakulta/</a:t>
            </a:r>
          </a:p>
        </p:txBody>
      </p:sp>
      <p:sp>
        <p:nvSpPr>
          <p:cNvPr id="3076" name="Rectangle 6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sk-SK" altLang="sk-SK" sz="2800" smtClean="0"/>
          </a:p>
          <a:p>
            <a:pPr eaLnBrk="1" hangingPunct="1">
              <a:lnSpc>
                <a:spcPct val="90000"/>
              </a:lnSpc>
            </a:pPr>
            <a:r>
              <a:rPr lang="sk-SK" altLang="sk-SK" sz="2800" smtClean="0"/>
              <a:t>prof. RNDr. Katarína Cechlárová, </a:t>
            </a:r>
            <a:r>
              <a:rPr lang="en-US" altLang="sk-SK" sz="2800" smtClean="0"/>
              <a:t>Dr</a:t>
            </a:r>
            <a:r>
              <a:rPr lang="sk-SK" altLang="sk-SK" sz="2800" smtClean="0"/>
              <a:t>Sc.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62950" cy="633412"/>
          </a:xfrm>
        </p:spPr>
        <p:txBody>
          <a:bodyPr/>
          <a:lstStyle/>
          <a:p>
            <a:pPr eaLnBrk="1" hangingPunct="1"/>
            <a:r>
              <a:rPr lang="sk-SK" altLang="sk-SK" b="1" smtClean="0">
                <a:solidFill>
                  <a:srgbClr val="00682F"/>
                </a:solidFill>
              </a:rPr>
              <a:t>Prečo študovať na PF UPJŠ?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908721"/>
            <a:ext cx="8229600" cy="1584176"/>
          </a:xfrm>
        </p:spPr>
        <p:txBody>
          <a:bodyPr/>
          <a:lstStyle/>
          <a:p>
            <a:pPr eaLnBrk="1" hangingPunct="1"/>
            <a:r>
              <a:rPr lang="sk-SK" altLang="sk-SK" sz="2000" smtClean="0"/>
              <a:t>Akreditácia: A</a:t>
            </a:r>
          </a:p>
          <a:p>
            <a:pPr eaLnBrk="1" hangingPunct="1"/>
            <a:r>
              <a:rPr lang="sk-SK" altLang="sk-SK" sz="2000" smtClean="0"/>
              <a:t>Hodnotenie ARRA</a:t>
            </a:r>
            <a:r>
              <a:rPr lang="en-US" altLang="sk-SK" sz="2000" smtClean="0"/>
              <a:t>: med</a:t>
            </a:r>
            <a:r>
              <a:rPr lang="sk-SK" altLang="sk-SK" sz="2000" smtClean="0"/>
              <a:t>zi prvými troma </a:t>
            </a:r>
          </a:p>
          <a:p>
            <a:pPr eaLnBrk="1" hangingPunct="1"/>
            <a:r>
              <a:rPr lang="sk-SK" altLang="sk-SK" sz="2000" smtClean="0"/>
              <a:t>Individuálny prístup</a:t>
            </a:r>
          </a:p>
          <a:p>
            <a:pPr eaLnBrk="1" hangingPunct="1"/>
            <a:r>
              <a:rPr lang="sk-SK" altLang="sk-SK" sz="2000" smtClean="0"/>
              <a:t>Kvalitný výskum s medzinárodným dosahom</a:t>
            </a: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6519">
            <a:off x="945759" y="1594981"/>
            <a:ext cx="6324600" cy="4295775"/>
          </a:xfrm>
          <a:prstGeom prst="rect">
            <a:avLst/>
          </a:prstGeom>
        </p:spPr>
      </p:pic>
      <p:sp>
        <p:nvSpPr>
          <p:cNvPr id="8" name="Ovál 7"/>
          <p:cNvSpPr/>
          <p:nvPr/>
        </p:nvSpPr>
        <p:spPr bwMode="auto">
          <a:xfrm rot="20144694">
            <a:off x="2452323" y="4096098"/>
            <a:ext cx="1373514" cy="492633"/>
          </a:xfrm>
          <a:prstGeom prst="ellipse">
            <a:avLst/>
          </a:prstGeom>
          <a:noFill/>
          <a:ln w="63500" cap="flat" cmpd="sng" algn="ctr">
            <a:solidFill>
              <a:srgbClr val="FF191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4400" b="0" i="0" u="none" strike="noStrike" cap="none" normalizeH="0" baseline="0" smtClean="0">
              <a:ln>
                <a:noFill/>
              </a:ln>
              <a:solidFill>
                <a:srgbClr val="00823B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7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62950" cy="633412"/>
          </a:xfrm>
        </p:spPr>
        <p:txBody>
          <a:bodyPr/>
          <a:lstStyle/>
          <a:p>
            <a:pPr eaLnBrk="1" hangingPunct="1"/>
            <a:r>
              <a:rPr lang="sk-SK" altLang="sk-SK" b="1" smtClean="0">
                <a:solidFill>
                  <a:srgbClr val="00682F"/>
                </a:solidFill>
              </a:rPr>
              <a:t>Prečo študovať na PF UPJŠ?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908721"/>
            <a:ext cx="8229600" cy="1584176"/>
          </a:xfrm>
        </p:spPr>
        <p:txBody>
          <a:bodyPr/>
          <a:lstStyle/>
          <a:p>
            <a:pPr eaLnBrk="1" hangingPunct="1"/>
            <a:r>
              <a:rPr lang="sk-SK" altLang="sk-SK" sz="2000" smtClean="0"/>
              <a:t>Akreditácia: A</a:t>
            </a:r>
          </a:p>
          <a:p>
            <a:pPr eaLnBrk="1" hangingPunct="1"/>
            <a:r>
              <a:rPr lang="sk-SK" altLang="sk-SK" sz="2000" smtClean="0"/>
              <a:t>Hodnotenie ARRA</a:t>
            </a:r>
            <a:r>
              <a:rPr lang="en-US" altLang="sk-SK" sz="2000" smtClean="0"/>
              <a:t>: med</a:t>
            </a:r>
            <a:r>
              <a:rPr lang="sk-SK" altLang="sk-SK" sz="2000" smtClean="0"/>
              <a:t>zi prvými troma </a:t>
            </a:r>
          </a:p>
          <a:p>
            <a:pPr eaLnBrk="1" hangingPunct="1"/>
            <a:r>
              <a:rPr lang="sk-SK" altLang="sk-SK" sz="2000" smtClean="0"/>
              <a:t>Individuálny prístup</a:t>
            </a:r>
          </a:p>
          <a:p>
            <a:pPr eaLnBrk="1" hangingPunct="1"/>
            <a:r>
              <a:rPr lang="sk-SK" altLang="sk-SK" sz="2000" smtClean="0"/>
              <a:t>Kvalitný výskum s medzinárodným dosahom</a:t>
            </a: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556792"/>
            <a:ext cx="5868144" cy="4156172"/>
          </a:xfrm>
          <a:prstGeom prst="rect">
            <a:avLst/>
          </a:prstGeom>
        </p:spPr>
      </p:pic>
      <p:sp>
        <p:nvSpPr>
          <p:cNvPr id="8" name="Ovál 7"/>
          <p:cNvSpPr/>
          <p:nvPr/>
        </p:nvSpPr>
        <p:spPr bwMode="auto">
          <a:xfrm>
            <a:off x="2710711" y="3501008"/>
            <a:ext cx="2785904" cy="492633"/>
          </a:xfrm>
          <a:prstGeom prst="ellipse">
            <a:avLst/>
          </a:prstGeom>
          <a:noFill/>
          <a:ln w="63500" cap="flat" cmpd="sng" algn="ctr">
            <a:solidFill>
              <a:srgbClr val="FF191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4400" b="0" i="0" u="none" strike="noStrike" cap="none" normalizeH="0" baseline="0" smtClean="0">
              <a:ln>
                <a:noFill/>
              </a:ln>
              <a:solidFill>
                <a:srgbClr val="00823B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01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62950" cy="633412"/>
          </a:xfrm>
        </p:spPr>
        <p:txBody>
          <a:bodyPr/>
          <a:lstStyle/>
          <a:p>
            <a:pPr eaLnBrk="1" hangingPunct="1"/>
            <a:r>
              <a:rPr lang="sk-SK" altLang="sk-SK" b="1" smtClean="0">
                <a:solidFill>
                  <a:srgbClr val="00682F"/>
                </a:solidFill>
              </a:rPr>
              <a:t>Prečo študovať na PF UPJŠ?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908721"/>
            <a:ext cx="8229600" cy="1584176"/>
          </a:xfrm>
        </p:spPr>
        <p:txBody>
          <a:bodyPr/>
          <a:lstStyle/>
          <a:p>
            <a:pPr eaLnBrk="1" hangingPunct="1"/>
            <a:r>
              <a:rPr lang="sk-SK" altLang="sk-SK" sz="2000" smtClean="0"/>
              <a:t>Akreditácia: A</a:t>
            </a:r>
          </a:p>
          <a:p>
            <a:pPr eaLnBrk="1" hangingPunct="1"/>
            <a:r>
              <a:rPr lang="sk-SK" altLang="sk-SK" sz="2000" smtClean="0"/>
              <a:t>Hodnotenie ARRA</a:t>
            </a:r>
            <a:r>
              <a:rPr lang="en-US" altLang="sk-SK" sz="2000" smtClean="0"/>
              <a:t>: med</a:t>
            </a:r>
            <a:r>
              <a:rPr lang="sk-SK" altLang="sk-SK" sz="2000" smtClean="0"/>
              <a:t>zi prvými troma </a:t>
            </a:r>
          </a:p>
          <a:p>
            <a:pPr eaLnBrk="1" hangingPunct="1"/>
            <a:r>
              <a:rPr lang="sk-SK" altLang="sk-SK" sz="2000" smtClean="0"/>
              <a:t>Individuálny prístup</a:t>
            </a:r>
          </a:p>
          <a:p>
            <a:pPr eaLnBrk="1" hangingPunct="1"/>
            <a:r>
              <a:rPr lang="sk-SK" altLang="sk-SK" sz="2000" smtClean="0"/>
              <a:t>Kvalitný výskum s medzinárodným dosahom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492896"/>
            <a:ext cx="6560950" cy="3874304"/>
          </a:xfrm>
          <a:prstGeom prst="rect">
            <a:avLst/>
          </a:prstGeom>
        </p:spPr>
      </p:pic>
      <p:sp>
        <p:nvSpPr>
          <p:cNvPr id="8" name="Ovál 7"/>
          <p:cNvSpPr/>
          <p:nvPr/>
        </p:nvSpPr>
        <p:spPr bwMode="auto">
          <a:xfrm rot="178756">
            <a:off x="3071705" y="5552594"/>
            <a:ext cx="1373514" cy="492633"/>
          </a:xfrm>
          <a:prstGeom prst="ellipse">
            <a:avLst/>
          </a:prstGeom>
          <a:noFill/>
          <a:ln w="63500" cap="flat" cmpd="sng" algn="ctr">
            <a:solidFill>
              <a:srgbClr val="FF191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4400" b="0" i="0" u="none" strike="noStrike" cap="none" normalizeH="0" baseline="0" smtClean="0">
              <a:ln>
                <a:noFill/>
              </a:ln>
              <a:solidFill>
                <a:srgbClr val="00823B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49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62950" cy="633412"/>
          </a:xfrm>
        </p:spPr>
        <p:txBody>
          <a:bodyPr/>
          <a:lstStyle/>
          <a:p>
            <a:pPr eaLnBrk="1" hangingPunct="1"/>
            <a:r>
              <a:rPr lang="sk-SK" altLang="sk-SK" b="1" smtClean="0">
                <a:solidFill>
                  <a:srgbClr val="00682F"/>
                </a:solidFill>
              </a:rPr>
              <a:t>Prečo študovať na PF UPJŠ?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908721"/>
            <a:ext cx="8229600" cy="1584176"/>
          </a:xfrm>
        </p:spPr>
        <p:txBody>
          <a:bodyPr/>
          <a:lstStyle/>
          <a:p>
            <a:pPr eaLnBrk="1" hangingPunct="1"/>
            <a:r>
              <a:rPr lang="sk-SK" altLang="sk-SK" sz="2000" smtClean="0"/>
              <a:t>Akreditácia: A</a:t>
            </a:r>
          </a:p>
          <a:p>
            <a:pPr eaLnBrk="1" hangingPunct="1"/>
            <a:r>
              <a:rPr lang="sk-SK" altLang="sk-SK" sz="2000" smtClean="0"/>
              <a:t>Hodnotenie ARRA</a:t>
            </a:r>
            <a:r>
              <a:rPr lang="en-US" altLang="sk-SK" sz="2000" smtClean="0"/>
              <a:t>: med</a:t>
            </a:r>
            <a:r>
              <a:rPr lang="sk-SK" altLang="sk-SK" sz="2000" smtClean="0"/>
              <a:t>zi prvými troma </a:t>
            </a:r>
          </a:p>
          <a:p>
            <a:pPr eaLnBrk="1" hangingPunct="1"/>
            <a:r>
              <a:rPr lang="sk-SK" altLang="sk-SK" sz="2000" smtClean="0"/>
              <a:t>Individuálny prístup</a:t>
            </a:r>
          </a:p>
          <a:p>
            <a:pPr eaLnBrk="1" hangingPunct="1"/>
            <a:r>
              <a:rPr lang="sk-SK" altLang="sk-SK" sz="2000" smtClean="0"/>
              <a:t>Kvalitný výskum s medzinárodným dosahom</a:t>
            </a: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3491">
            <a:off x="1901032" y="2021187"/>
            <a:ext cx="6012160" cy="4368127"/>
          </a:xfrm>
          <a:prstGeom prst="rect">
            <a:avLst/>
          </a:prstGeom>
        </p:spPr>
      </p:pic>
      <p:sp>
        <p:nvSpPr>
          <p:cNvPr id="8" name="Ovál 7"/>
          <p:cNvSpPr/>
          <p:nvPr/>
        </p:nvSpPr>
        <p:spPr bwMode="auto">
          <a:xfrm rot="517348">
            <a:off x="2844765" y="3912472"/>
            <a:ext cx="1770818" cy="512683"/>
          </a:xfrm>
          <a:prstGeom prst="ellipse">
            <a:avLst/>
          </a:prstGeom>
          <a:noFill/>
          <a:ln w="63500" cap="flat" cmpd="sng" algn="ctr">
            <a:solidFill>
              <a:srgbClr val="FF191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4400" b="0" i="0" u="none" strike="noStrike" cap="none" normalizeH="0" baseline="0" smtClean="0">
              <a:ln>
                <a:noFill/>
              </a:ln>
              <a:solidFill>
                <a:srgbClr val="00823B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37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b="1" smtClean="0">
                <a:solidFill>
                  <a:srgbClr val="00682F"/>
                </a:solidFill>
              </a:rPr>
              <a:t>Čo robíme pre budúcich študentov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96974"/>
            <a:ext cx="5338763" cy="4680297"/>
          </a:xfrm>
        </p:spPr>
        <p:txBody>
          <a:bodyPr/>
          <a:lstStyle/>
          <a:p>
            <a:pPr eaLnBrk="1" hangingPunct="1"/>
            <a:r>
              <a:rPr lang="en-US" altLang="sk-SK" sz="2400" b="1" smtClean="0">
                <a:solidFill>
                  <a:srgbClr val="00682F"/>
                </a:solidFill>
              </a:rPr>
              <a:t>s</a:t>
            </a:r>
            <a:r>
              <a:rPr lang="sk-SK" altLang="sk-SK" sz="2400" b="1" smtClean="0">
                <a:solidFill>
                  <a:srgbClr val="00682F"/>
                </a:solidFill>
              </a:rPr>
              <a:t>ústredenia pre študentov  </a:t>
            </a:r>
            <a:r>
              <a:rPr lang="sk-SK" altLang="sk-SK" sz="2400" smtClean="0"/>
              <a:t>(študenti 1. ročníka, vedúci matematických krúžkov)</a:t>
            </a:r>
          </a:p>
          <a:p>
            <a:pPr eaLnBrk="1" hangingPunct="1"/>
            <a:r>
              <a:rPr lang="en-US" altLang="sk-SK" sz="2400" b="1" smtClean="0">
                <a:solidFill>
                  <a:srgbClr val="00682F"/>
                </a:solidFill>
              </a:rPr>
              <a:t>p</a:t>
            </a:r>
            <a:r>
              <a:rPr lang="sk-SK" altLang="sk-SK" sz="2400" b="1" smtClean="0">
                <a:solidFill>
                  <a:srgbClr val="00682F"/>
                </a:solidFill>
              </a:rPr>
              <a:t>odpora talentov </a:t>
            </a:r>
            <a:r>
              <a:rPr lang="sk-SK" altLang="sk-SK" sz="2400" smtClean="0"/>
              <a:t>(korešpondenčné semináre – Malynár, Matik, Strom, súťaž Matematická olympiáda)</a:t>
            </a:r>
          </a:p>
          <a:p>
            <a:pPr eaLnBrk="1" hangingPunct="1"/>
            <a:endParaRPr lang="sk-SK" altLang="sk-SK" sz="2400" smtClean="0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644900"/>
            <a:ext cx="2706687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07100" y="1341438"/>
            <a:ext cx="2741613" cy="2041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b="1" smtClean="0">
                <a:solidFill>
                  <a:schemeClr val="tx2"/>
                </a:solidFill>
              </a:rPr>
              <a:t>Možnosť štúdia v zahraničí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908720"/>
            <a:ext cx="8640960" cy="1440159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sk-SK" altLang="sk-SK" sz="2000" smtClean="0"/>
              <a:t>program</a:t>
            </a:r>
            <a:r>
              <a:rPr lang="sk-SK" altLang="sk-SK" sz="2000" b="1" smtClean="0">
                <a:solidFill>
                  <a:srgbClr val="D7854D"/>
                </a:solidFill>
              </a:rPr>
              <a:t> </a:t>
            </a:r>
            <a:r>
              <a:rPr lang="sk-SK" altLang="sk-SK" sz="2000" b="1" smtClean="0">
                <a:solidFill>
                  <a:srgbClr val="00682F"/>
                </a:solidFill>
              </a:rPr>
              <a:t>Erasmus+</a:t>
            </a:r>
            <a:r>
              <a:rPr lang="sk-SK" altLang="sk-SK" sz="2000" smtClean="0"/>
              <a:t>: účastník dostane </a:t>
            </a:r>
            <a:r>
              <a:rPr lang="sk-SK" altLang="sk-SK" sz="2000" b="1" smtClean="0">
                <a:solidFill>
                  <a:srgbClr val="00682F"/>
                </a:solidFill>
              </a:rPr>
              <a:t>štipendium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sk-SK" altLang="sk-SK" sz="2000" b="1" smtClean="0">
                <a:solidFill>
                  <a:srgbClr val="00682F"/>
                </a:solidFill>
              </a:rPr>
              <a:t>kredity</a:t>
            </a:r>
            <a:r>
              <a:rPr lang="sk-SK" altLang="sk-SK" sz="2000" smtClean="0">
                <a:solidFill>
                  <a:srgbClr val="FF6600"/>
                </a:solidFill>
              </a:rPr>
              <a:t> </a:t>
            </a:r>
            <a:r>
              <a:rPr lang="sk-SK" altLang="sk-SK" sz="2000" smtClean="0"/>
              <a:t>získané v zahraničí sa uznajú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sk-SK" altLang="sk-SK" sz="2000" smtClean="0"/>
              <a:t>v súčasnosti podpísané zmluvy: ČR 3, Nemecko 5, Estónsko 1, Poľsko 5, SIovinsko 1, Španielsko 1, Maďarsko 1, Turecko 1  </a:t>
            </a:r>
          </a:p>
          <a:p>
            <a:pPr marL="0" indent="0" eaLnBrk="1" hangingPunct="1">
              <a:lnSpc>
                <a:spcPct val="90000"/>
              </a:lnSpc>
            </a:pPr>
            <a:endParaRPr lang="sk-SK" altLang="sk-SK" sz="2400" smtClean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4"/>
          <a:stretch>
            <a:fillRect/>
          </a:stretch>
        </p:blipFill>
        <p:spPr bwMode="auto">
          <a:xfrm>
            <a:off x="1331640" y="2636912"/>
            <a:ext cx="5616624" cy="3351804"/>
          </a:xfrm>
          <a:prstGeom prst="rect">
            <a:avLst/>
          </a:prstGeom>
          <a:noFill/>
          <a:ln w="19050" algn="ctr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362950" cy="633413"/>
          </a:xfrm>
        </p:spPr>
        <p:txBody>
          <a:bodyPr/>
          <a:lstStyle/>
          <a:p>
            <a:pPr eaLnBrk="1" hangingPunct="1"/>
            <a:r>
              <a:rPr lang="sk-SK" altLang="sk-SK" b="1" smtClean="0">
                <a:solidFill>
                  <a:srgbClr val="00682F"/>
                </a:solidFill>
              </a:rPr>
              <a:t>Naši úspešní absolventi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908720"/>
            <a:ext cx="8229600" cy="4896321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sk-SK" altLang="sk-SK" sz="1800" b="1" smtClean="0">
              <a:solidFill>
                <a:srgbClr val="0099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altLang="sk-SK" sz="1600" b="1" smtClean="0">
                <a:solidFill>
                  <a:srgbClr val="00682F"/>
                </a:solidFill>
              </a:rPr>
              <a:t>RNDr. Jozef Ondáš, PhD.</a:t>
            </a:r>
            <a:r>
              <a:rPr lang="sk-SK" altLang="sk-SK" sz="1600" smtClean="0">
                <a:solidFill>
                  <a:srgbClr val="00682F"/>
                </a:solidFill>
              </a:rPr>
              <a:t> </a:t>
            </a:r>
            <a:r>
              <a:rPr lang="sk-SK" altLang="sk-SK" sz="1600" smtClean="0"/>
              <a:t>(absolvent 1974)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altLang="sk-SK" sz="1600" smtClean="0"/>
              <a:t>	výkonný riaditeľ, T-Systems Slovakia, Košice</a:t>
            </a:r>
            <a:endParaRPr lang="sk-SK" altLang="sk-SK" sz="1600" b="1" smtClean="0"/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sk-SK" altLang="sk-SK" sz="1600" b="1" smtClean="0">
                <a:solidFill>
                  <a:srgbClr val="00682F"/>
                </a:solidFill>
              </a:rPr>
              <a:t>RNDr. Vladimír Dančík, PhD</a:t>
            </a:r>
            <a:r>
              <a:rPr lang="sk-SK" altLang="sk-SK" sz="1600" b="1" smtClean="0">
                <a:solidFill>
                  <a:srgbClr val="009900"/>
                </a:solidFill>
              </a:rPr>
              <a:t>.</a:t>
            </a:r>
            <a:r>
              <a:rPr lang="sk-SK" altLang="sk-SK" sz="1600" b="1" smtClean="0"/>
              <a:t> </a:t>
            </a:r>
            <a:r>
              <a:rPr lang="sk-SK" altLang="sk-SK" sz="1600" smtClean="0"/>
              <a:t>(absolvent 1988)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altLang="sk-SK" sz="1600" smtClean="0"/>
              <a:t>	senior scientist, Primera Biosystems, Mansfield, Massachusetts, USA</a:t>
            </a:r>
            <a:endParaRPr lang="sk-SK" altLang="sk-SK" sz="1600" b="1" smtClean="0"/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sk-SK" altLang="sk-SK" sz="1600" b="1" smtClean="0">
                <a:solidFill>
                  <a:srgbClr val="00682F"/>
                </a:solidFill>
              </a:rPr>
              <a:t>RNDr. Miron Zelina, CSc</a:t>
            </a:r>
            <a:r>
              <a:rPr lang="sk-SK" altLang="sk-SK" sz="1600" b="1" smtClean="0">
                <a:solidFill>
                  <a:srgbClr val="009900"/>
                </a:solidFill>
              </a:rPr>
              <a:t>.</a:t>
            </a:r>
            <a:r>
              <a:rPr lang="sk-SK" altLang="sk-SK" sz="1600" b="1" smtClean="0"/>
              <a:t> </a:t>
            </a:r>
            <a:r>
              <a:rPr lang="sk-SK" altLang="sk-SK" sz="1600" smtClean="0"/>
              <a:t>(absolvent 1990)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altLang="sk-SK" sz="1600" smtClean="0"/>
              <a:t>	riaditeľ odboru Treasury, Privatbanka a.s., Bratislava</a:t>
            </a:r>
            <a:endParaRPr lang="sk-SK" altLang="sk-SK" sz="1600" b="1" smtClean="0"/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sk-SK" altLang="sk-SK" sz="1600" b="1" smtClean="0">
                <a:solidFill>
                  <a:srgbClr val="00682F"/>
                </a:solidFill>
              </a:rPr>
              <a:t>Mgr. Pavel Diko, PhD. </a:t>
            </a:r>
            <a:r>
              <a:rPr lang="sk-SK" altLang="sk-SK" sz="1600" smtClean="0"/>
              <a:t>(absolvent 1998)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altLang="sk-SK" sz="1600" smtClean="0"/>
              <a:t>	viceprezident, Commodities Strategy Group, Morgan Stanley, Londýn, UK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sk-SK" altLang="sk-SK" sz="1600" smtClean="0"/>
              <a:t>Európska komisia, Brusel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sk-SK" altLang="sk-SK" sz="1600" b="1" smtClean="0">
                <a:solidFill>
                  <a:srgbClr val="00682F"/>
                </a:solidFill>
              </a:rPr>
              <a:t>Mgr. Katarína Gočíková </a:t>
            </a:r>
            <a:r>
              <a:rPr lang="sk-SK" altLang="sk-SK" sz="1600" smtClean="0"/>
              <a:t>(absolvent 2001)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altLang="sk-SK" sz="1600" smtClean="0"/>
              <a:t>	produktový manažér, Východoslovenská energetika a.s., Košice</a:t>
            </a:r>
            <a:endParaRPr lang="sk-SK" altLang="sk-SK" sz="1600" b="1" smtClean="0"/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sk-SK" altLang="sk-SK" sz="1600" b="1" smtClean="0">
                <a:solidFill>
                  <a:srgbClr val="00682F"/>
                </a:solidFill>
              </a:rPr>
              <a:t>Mgr. Róbert Lipták </a:t>
            </a:r>
            <a:r>
              <a:rPr lang="sk-SK" altLang="sk-SK" sz="1600" smtClean="0"/>
              <a:t>(absolvent 2003)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altLang="sk-SK" sz="1600" smtClean="0"/>
              <a:t>	špecialista pre oblasť riadenia rizík, Rakúska národná banka, Wien, AT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k-SK" altLang="sk-SK" sz="1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altLang="sk-SK" sz="1800" b="1" smtClean="0">
                <a:solidFill>
                  <a:srgbClr val="00682F"/>
                </a:solidFill>
              </a:rPr>
              <a:t>Ďalší zamestnávatelia v Košiciach: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altLang="sk-SK" sz="1800" smtClean="0"/>
              <a:t>VSL, Rasax, IBM, Koger, Global Logic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362950" cy="633413"/>
          </a:xfrm>
        </p:spPr>
        <p:txBody>
          <a:bodyPr/>
          <a:lstStyle/>
          <a:p>
            <a:pPr eaLnBrk="1" hangingPunct="1"/>
            <a:r>
              <a:rPr lang="sk-SK" altLang="sk-SK" b="1" smtClean="0">
                <a:solidFill>
                  <a:srgbClr val="00682F"/>
                </a:solidFill>
              </a:rPr>
              <a:t>Povedali naši absolventi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5" y="946167"/>
            <a:ext cx="4608511" cy="89865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k-SK" altLang="sk-SK" sz="2000" b="1" smtClean="0">
                <a:solidFill>
                  <a:srgbClr val="FF1919"/>
                </a:solidFill>
              </a:rPr>
              <a:t>RNDr. Miron Zelina, PhD. </a:t>
            </a:r>
          </a:p>
          <a:p>
            <a:pPr eaLnBrk="1" hangingPunct="1">
              <a:buFontTx/>
              <a:buNone/>
            </a:pPr>
            <a:r>
              <a:rPr lang="sk-SK" altLang="sk-SK" sz="1400" b="1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(absolvent 1990</a:t>
            </a:r>
            <a:r>
              <a:rPr lang="sk-SK" altLang="sk-SK" sz="1400" b="1" smtClean="0">
                <a:solidFill>
                  <a:srgbClr val="000000"/>
                </a:solidFill>
                <a:cs typeface="Arial" charset="0"/>
              </a:rPr>
              <a:t>, </a:t>
            </a:r>
            <a:r>
              <a:rPr lang="sk-SK" altLang="sk-SK" sz="1400" b="1" smtClean="0"/>
              <a:t>riaditeľ odboru Treasury, Privatbanka a.s., Bratislava)</a:t>
            </a:r>
          </a:p>
          <a:p>
            <a:pPr eaLnBrk="1" hangingPunct="1"/>
            <a:endParaRPr lang="sk-SK" altLang="sk-SK" sz="1600" b="1" smtClean="0"/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467544" y="2060848"/>
            <a:ext cx="828092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400" b="1">
                <a:solidFill>
                  <a:srgbClr val="008000"/>
                </a:solidFill>
              </a:rPr>
              <a:t>„Štúdium matematiky mi dalo veľa, hlavne analytické myslenie, spôsob argumentácie</a:t>
            </a:r>
            <a:r>
              <a:rPr lang="sk-SK" altLang="sk-SK" sz="1400"/>
              <a:t>, hľadania pravdy, posilňovalo húževnatosť, cieľavedomosť, </a:t>
            </a:r>
            <a:r>
              <a:rPr lang="sk-SK" altLang="sk-SK" sz="1400" b="1">
                <a:solidFill>
                  <a:srgbClr val="008000"/>
                </a:solidFill>
              </a:rPr>
              <a:t>abstraktné a čiastočne aj koncepčné myslenie</a:t>
            </a:r>
            <a:r>
              <a:rPr lang="sk-SK" altLang="sk-SK" sz="1400"/>
              <a:t>,... . Z hľadiska osobného života to bola etapa intelektuálneho naplnenia, sebauspokojenia, jednoducho taká na výsosť tvorivá činnosť napĺňa človeka ako máloktorá iná (dá sa to porovnať snáď len s eufóriou skladateľa, ktorý napíše krásnu melódiu...).“</a:t>
            </a:r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605402"/>
            <a:ext cx="1335410" cy="1455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grpSp>
        <p:nvGrpSpPr>
          <p:cNvPr id="3" name="Skupina 2"/>
          <p:cNvGrpSpPr/>
          <p:nvPr/>
        </p:nvGrpSpPr>
        <p:grpSpPr>
          <a:xfrm>
            <a:off x="323528" y="3059229"/>
            <a:ext cx="8584679" cy="3010709"/>
            <a:chOff x="323528" y="3059229"/>
            <a:chExt cx="8584679" cy="3010709"/>
          </a:xfrm>
        </p:grpSpPr>
        <p:sp>
          <p:nvSpPr>
            <p:cNvPr id="7" name="Rectangle 3"/>
            <p:cNvSpPr txBox="1">
              <a:spLocks noChangeArrowheads="1"/>
            </p:cNvSpPr>
            <p:nvPr/>
          </p:nvSpPr>
          <p:spPr bwMode="auto">
            <a:xfrm>
              <a:off x="451817" y="3281265"/>
              <a:ext cx="4968551" cy="1189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sk-SK" altLang="sk-SK" sz="2000" b="1" kern="0" smtClean="0">
                  <a:solidFill>
                    <a:srgbClr val="FF1919"/>
                  </a:solidFill>
                </a:rPr>
                <a:t>Mgr. Róbert Lipták</a:t>
              </a:r>
            </a:p>
            <a:p>
              <a:pPr eaLnBrk="1" hangingPunct="1">
                <a:buFontTx/>
                <a:buNone/>
              </a:pPr>
              <a:r>
                <a:rPr lang="sk-SK" altLang="sk-SK" sz="1400" b="1" kern="0" smtClean="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(absolvent </a:t>
              </a:r>
              <a:r>
                <a:rPr lang="sk-SK" altLang="sk-SK" sz="1400" b="1" kern="0" smtClean="0">
                  <a:solidFill>
                    <a:srgbClr val="000000"/>
                  </a:solidFill>
                  <a:cs typeface="Arial" charset="0"/>
                </a:rPr>
                <a:t>2003, </a:t>
              </a:r>
              <a:r>
                <a:rPr lang="sk-SK" altLang="sk-SK" sz="1400" b="1" kern="0" smtClean="0"/>
                <a:t>špecialista pre oblasť pokročilých modelov riadenia rizík, Rakúska národná banka)</a:t>
              </a: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3003" y="3059229"/>
              <a:ext cx="1300711" cy="1411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3"/>
            <p:cNvSpPr txBox="1">
              <a:spLocks noChangeArrowheads="1"/>
            </p:cNvSpPr>
            <p:nvPr/>
          </p:nvSpPr>
          <p:spPr bwMode="auto">
            <a:xfrm>
              <a:off x="323528" y="4509120"/>
              <a:ext cx="8584679" cy="1560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buNone/>
              </a:pPr>
              <a:r>
                <a:rPr lang="sk-SK" altLang="sk-SK" sz="1400" kern="0" smtClean="0"/>
                <a:t>Štúdium </a:t>
              </a:r>
              <a:r>
                <a:rPr lang="sk-SK" altLang="sk-SK" sz="1400" kern="0"/>
                <a:t>matematiky bolo a je v mojom profesionálnom živote veľkou výhodou, ovplyvnilo spôsob ako riešim problémy, argumentujem dosiahnuté výsledky a pomohlo mi získať komparatívnu výhodu v porovnaní s kolegami s „ne-matematickým“ vzdelaním. Veľmi pozitívne hodnotím aj možnosť získať počas štúdia programátorské zručnosti, ktoré prispievajú k samostatnosti pri riešení pracovných problémov. Základný prehľad ekonomických súvislostí získaný počas štúdia postačoval ako základ pre praktické uplatnenie. </a:t>
              </a:r>
              <a:endParaRPr lang="sk-SK" altLang="sk-SK" sz="1400" kern="0" smtClean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build="p"/>
      <p:bldP spid="2150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362950" cy="633413"/>
          </a:xfrm>
        </p:spPr>
        <p:txBody>
          <a:bodyPr/>
          <a:lstStyle/>
          <a:p>
            <a:pPr eaLnBrk="1" hangingPunct="1"/>
            <a:r>
              <a:rPr lang="sk-SK" altLang="sk-SK" b="1" smtClean="0">
                <a:solidFill>
                  <a:srgbClr val="00682F"/>
                </a:solidFill>
              </a:rPr>
              <a:t>Povedali naši absolventi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7" y="980728"/>
            <a:ext cx="5688633" cy="1042673"/>
          </a:xfrm>
        </p:spPr>
        <p:txBody>
          <a:bodyPr/>
          <a:lstStyle/>
          <a:p>
            <a:pPr marL="0" indent="0">
              <a:buNone/>
            </a:pPr>
            <a:r>
              <a:rPr lang="pt-BR" sz="2000" b="1">
                <a:solidFill>
                  <a:srgbClr val="FF0000"/>
                </a:solidFill>
              </a:rPr>
              <a:t>Mgr. </a:t>
            </a:r>
            <a:r>
              <a:rPr lang="sk-SK" sz="2000" b="1">
                <a:solidFill>
                  <a:srgbClr val="FF0000"/>
                </a:solidFill>
              </a:rPr>
              <a:t>Darina Točiková</a:t>
            </a:r>
          </a:p>
          <a:p>
            <a:pPr marL="0" indent="0">
              <a:buNone/>
            </a:pPr>
            <a:r>
              <a:rPr lang="sk-SK" sz="1600" b="1" i="1" smtClean="0"/>
              <a:t>absolvent </a:t>
            </a:r>
            <a:r>
              <a:rPr lang="sk-SK" sz="1600" b="1" i="1"/>
              <a:t>2013, ekonomická a </a:t>
            </a:r>
            <a:r>
              <a:rPr lang="sk-SK" sz="1600" b="1" i="1" smtClean="0"/>
              <a:t>finančná matematika</a:t>
            </a:r>
          </a:p>
          <a:p>
            <a:pPr marL="0" indent="0">
              <a:buNone/>
            </a:pPr>
            <a:r>
              <a:rPr lang="sk-SK" sz="1800" b="1"/>
              <a:t>Zurich Insurance</a:t>
            </a:r>
            <a:endParaRPr lang="sk-SK" sz="1800"/>
          </a:p>
          <a:p>
            <a:endParaRPr lang="sk-SK" sz="1800" i="1" smtClean="0"/>
          </a:p>
          <a:p>
            <a:endParaRPr lang="sk-SK" sz="1800"/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251520" y="2114853"/>
            <a:ext cx="828092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sz="1400"/>
              <a:t>Pracujem ako poistný matematik pre neživotné poistenie. Venujem sa vytváraniu prediktívnych modelov pre komerčný trh v USA a Canade. Moja práca tiež zahŕňa spracovávanie veľkého objemu dát, komunikáciu s poistnými matematikmi a underwritermi v USA a Canade a neustále vzdelávanie sa v oblasti </a:t>
            </a:r>
            <a:r>
              <a:rPr lang="sk-SK" sz="1400" smtClean="0"/>
              <a:t>aktuárstva</a:t>
            </a:r>
            <a:endParaRPr lang="sk-SK" altLang="sk-SK" sz="1400"/>
          </a:p>
        </p:txBody>
      </p:sp>
      <p:pic>
        <p:nvPicPr>
          <p:cNvPr id="10" name="Picture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224" y="248746"/>
            <a:ext cx="1690489" cy="18238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2" name="Skupina 1"/>
          <p:cNvGrpSpPr/>
          <p:nvPr/>
        </p:nvGrpSpPr>
        <p:grpSpPr>
          <a:xfrm>
            <a:off x="229559" y="3281265"/>
            <a:ext cx="8280920" cy="2715055"/>
            <a:chOff x="229559" y="3281265"/>
            <a:chExt cx="8280920" cy="2715055"/>
          </a:xfrm>
        </p:grpSpPr>
        <p:sp>
          <p:nvSpPr>
            <p:cNvPr id="7" name="Rectangle 3"/>
            <p:cNvSpPr txBox="1">
              <a:spLocks noChangeArrowheads="1"/>
            </p:cNvSpPr>
            <p:nvPr/>
          </p:nvSpPr>
          <p:spPr bwMode="auto">
            <a:xfrm>
              <a:off x="271926" y="3281265"/>
              <a:ext cx="4968551" cy="10118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sk-SK" altLang="sk-SK" sz="2000" b="1">
                  <a:solidFill>
                    <a:srgbClr val="FF1919"/>
                  </a:solidFill>
                </a:rPr>
                <a:t>RNDr. Richard Brodniansky </a:t>
              </a:r>
            </a:p>
            <a:p>
              <a:pPr eaLnBrk="1" hangingPunct="1">
                <a:buFontTx/>
                <a:buNone/>
              </a:pPr>
              <a:r>
                <a:rPr lang="sk-SK" altLang="sk-SK" sz="1600" b="1" smtClean="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absolvent </a:t>
              </a:r>
              <a:r>
                <a:rPr lang="sk-SK" altLang="sk-SK" sz="1600" b="1">
                  <a:solidFill>
                    <a:srgbClr val="000000"/>
                  </a:solidFill>
                  <a:cs typeface="Arial" charset="0"/>
                </a:rPr>
                <a:t>2004, </a:t>
              </a:r>
              <a:r>
                <a:rPr lang="sk-SK" altLang="sk-SK" sz="1600" b="1" smtClean="0">
                  <a:solidFill>
                    <a:srgbClr val="000000"/>
                  </a:solidFill>
                  <a:cs typeface="Arial" charset="0"/>
                </a:rPr>
                <a:t>učiteľské štúdium MI</a:t>
              </a:r>
            </a:p>
            <a:p>
              <a:pPr eaLnBrk="1" hangingPunct="1">
                <a:buFontTx/>
                <a:buNone/>
              </a:pPr>
              <a:r>
                <a:rPr lang="de-AT" altLang="sk-SK" sz="1600" b="1" smtClean="0">
                  <a:solidFill>
                    <a:srgbClr val="000000"/>
                  </a:solidFill>
                  <a:cs typeface="Arial" charset="0"/>
                </a:rPr>
                <a:t>Institute </a:t>
              </a:r>
              <a:r>
                <a:rPr lang="de-AT" altLang="sk-SK" sz="1600" b="1">
                  <a:solidFill>
                    <a:srgbClr val="000000"/>
                  </a:solidFill>
                  <a:cs typeface="Arial" charset="0"/>
                </a:rPr>
                <a:t>of Applied </a:t>
              </a:r>
              <a:r>
                <a:rPr lang="sk-SK" altLang="sk-SK" sz="1600" b="1">
                  <a:solidFill>
                    <a:srgbClr val="000000"/>
                  </a:solidFill>
                  <a:cs typeface="Arial" charset="0"/>
                </a:rPr>
                <a:t>T</a:t>
              </a:r>
              <a:r>
                <a:rPr lang="de-AT" altLang="sk-SK" sz="1600" b="1">
                  <a:solidFill>
                    <a:srgbClr val="000000"/>
                  </a:solidFill>
                  <a:cs typeface="Arial" charset="0"/>
                </a:rPr>
                <a:t>echnology, Dubai, </a:t>
              </a:r>
              <a:r>
                <a:rPr lang="de-AT" altLang="sk-SK" sz="1600" b="1" smtClean="0">
                  <a:solidFill>
                    <a:srgbClr val="000000"/>
                  </a:solidFill>
                  <a:cs typeface="Arial" charset="0"/>
                </a:rPr>
                <a:t>UAE</a:t>
              </a:r>
              <a:endParaRPr lang="sk-SK" altLang="sk-SK" sz="1200" b="1" kern="0" smtClean="0"/>
            </a:p>
          </p:txBody>
        </p:sp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229559" y="4365104"/>
              <a:ext cx="8280920" cy="1631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None/>
              </a:pPr>
              <a:r>
                <a:rPr lang="sk-SK" altLang="sk-SK" sz="1400" b="1" smtClean="0">
                  <a:solidFill>
                    <a:srgbClr val="00682F"/>
                  </a:solidFill>
                </a:rPr>
                <a:t>Môj </a:t>
              </a:r>
              <a:r>
                <a:rPr lang="sk-SK" altLang="sk-SK" sz="1400" b="1">
                  <a:solidFill>
                    <a:srgbClr val="00682F"/>
                  </a:solidFill>
                </a:rPr>
                <a:t>diplom mi poslúžil ako skvelý kľúč od mnohých </a:t>
              </a:r>
              <a:r>
                <a:rPr lang="sk-SK" altLang="sk-SK" sz="1400" b="1" smtClean="0">
                  <a:solidFill>
                    <a:srgbClr val="00682F"/>
                  </a:solidFill>
                </a:rPr>
                <a:t>brán</a:t>
              </a:r>
              <a:r>
                <a:rPr lang="sk-SK" altLang="sk-SK" sz="1400" b="1" smtClean="0">
                  <a:solidFill>
                    <a:srgbClr val="008000"/>
                  </a:solidFill>
                </a:rPr>
                <a:t>.</a:t>
              </a:r>
              <a:r>
                <a:rPr lang="sk-SK" altLang="sk-SK" sz="1400" smtClean="0"/>
                <a:t> </a:t>
              </a:r>
              <a:r>
                <a:rPr lang="sk-SK" altLang="sk-SK" sz="1400"/>
                <a:t>Popri učiteľskej práci na základnej a strednej škole v New York City a následne na  univerzite v Sydney som mal možnosť nielen precestovať USA a Austráliu, ale aj navštíviť miesta ako Puerto Rico, Aljaška, Brazília, Kambodža, Malajzia, Singapur, Tanzánia, ...  V čase mojich zahraničných kontraktov som precestoval 39 krajín sveta na 6 kontinentoch. Iste existuje mnoho ciest ako dosiahnuť čosi podobné, štúdium matematiky či učiteľstva matematiky je jednou z nich a ja by som moju skúsenosť mohol spokojne nazvať </a:t>
              </a:r>
              <a:r>
                <a:rPr lang="sk-SK" altLang="sk-SK" sz="1400" b="1" smtClean="0">
                  <a:solidFill>
                    <a:srgbClr val="00682F"/>
                  </a:solidFill>
                </a:rPr>
                <a:t>S </a:t>
              </a:r>
              <a:r>
                <a:rPr lang="sk-SK" altLang="sk-SK" sz="1400" b="1">
                  <a:solidFill>
                    <a:srgbClr val="00682F"/>
                  </a:solidFill>
                </a:rPr>
                <a:t>MATEMATIKOU OKOLO SVETA</a:t>
              </a:r>
              <a:r>
                <a:rPr lang="sk-SK" altLang="sk-SK" sz="1600" smtClean="0"/>
                <a:t>.</a:t>
              </a:r>
              <a:endParaRPr lang="sk-SK" altLang="sk-SK" sz="1400"/>
            </a:p>
          </p:txBody>
        </p:sp>
      </p:grpSp>
    </p:spTree>
    <p:extLst>
      <p:ext uri="{BB962C8B-B14F-4D97-AF65-F5344CB8AC3E}">
        <p14:creationId xmlns:p14="http://schemas.microsoft.com/office/powerpoint/2010/main" val="166085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b="1" smtClean="0"/>
              <a:t>Web stránka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k-SK" altLang="sk-SK" smtClean="0"/>
              <a:t>	</a:t>
            </a:r>
            <a:r>
              <a:rPr lang="sk-SK" altLang="sk-SK" sz="2400" smtClean="0"/>
              <a:t>Ďalšie informácie o nájdete na web stránke </a:t>
            </a:r>
          </a:p>
          <a:p>
            <a:pPr eaLnBrk="1" hangingPunct="1">
              <a:buFontTx/>
              <a:buNone/>
            </a:pPr>
            <a:r>
              <a:rPr lang="sk-SK" altLang="sk-SK" sz="2400" smtClean="0"/>
              <a:t>	Prírodovedeckej fakulty UPJŠ:</a:t>
            </a:r>
          </a:p>
          <a:p>
            <a:pPr eaLnBrk="1" hangingPunct="1">
              <a:buFontTx/>
              <a:buNone/>
            </a:pPr>
            <a:r>
              <a:rPr lang="sk-SK" altLang="sk-SK" sz="2400" smtClean="0"/>
              <a:t>	</a:t>
            </a:r>
            <a:r>
              <a:rPr lang="sk-SK" altLang="sk-SK" sz="2400" b="1" u="sng" smtClean="0">
                <a:solidFill>
                  <a:srgbClr val="008000"/>
                </a:solidFill>
              </a:rPr>
              <a:t>http://www.upjs.sk/prirodovedecka-fakulta/</a:t>
            </a:r>
            <a:endParaRPr lang="sk-SK" altLang="sk-SK" sz="2400" smtClean="0"/>
          </a:p>
          <a:p>
            <a:pPr eaLnBrk="1" hangingPunct="1">
              <a:buFontTx/>
              <a:buNone/>
            </a:pPr>
            <a:endParaRPr lang="sk-SK" altLang="sk-SK" sz="2400" smtClean="0"/>
          </a:p>
          <a:p>
            <a:pPr eaLnBrk="1" hangingPunct="1">
              <a:buFontTx/>
              <a:buNone/>
            </a:pPr>
            <a:r>
              <a:rPr lang="sk-SK" altLang="sk-SK" sz="2400" smtClean="0"/>
              <a:t>	a Ústavu matematických vied PF UPJŠ:</a:t>
            </a:r>
          </a:p>
          <a:p>
            <a:pPr eaLnBrk="1" hangingPunct="1">
              <a:buFontTx/>
              <a:buNone/>
            </a:pPr>
            <a:r>
              <a:rPr lang="sk-SK" altLang="sk-SK" sz="2400" smtClean="0"/>
              <a:t>	</a:t>
            </a:r>
            <a:r>
              <a:rPr lang="sk-SK" altLang="sk-SK" sz="2400" b="1" u="sng" smtClean="0">
                <a:solidFill>
                  <a:srgbClr val="008000"/>
                </a:solidFill>
              </a:rPr>
              <a:t>http://umv.science.upjs.sk/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1187624" y="332656"/>
            <a:ext cx="6552728" cy="107721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3200" smtClean="0">
                <a:solidFill>
                  <a:schemeClr val="tx2"/>
                </a:solidFill>
              </a:rPr>
              <a:t>Univerzita </a:t>
            </a:r>
          </a:p>
          <a:p>
            <a:r>
              <a:rPr lang="sk-SK" sz="3200" smtClean="0">
                <a:solidFill>
                  <a:schemeClr val="tx2"/>
                </a:solidFill>
              </a:rPr>
              <a:t>Pavla Jozefa Šafárika v Košiciach</a:t>
            </a:r>
            <a:endParaRPr lang="sk-SK" sz="3200">
              <a:solidFill>
                <a:schemeClr val="tx2"/>
              </a:solidFill>
            </a:endParaRPr>
          </a:p>
        </p:txBody>
      </p:sp>
      <p:grpSp>
        <p:nvGrpSpPr>
          <p:cNvPr id="58" name="Skupina 57"/>
          <p:cNvGrpSpPr/>
          <p:nvPr/>
        </p:nvGrpSpPr>
        <p:grpSpPr>
          <a:xfrm>
            <a:off x="279471" y="1409874"/>
            <a:ext cx="8613009" cy="1164781"/>
            <a:chOff x="279471" y="1409874"/>
            <a:chExt cx="8613009" cy="1164781"/>
          </a:xfrm>
        </p:grpSpPr>
        <p:sp>
          <p:nvSpPr>
            <p:cNvPr id="5" name="BlokTextu 4"/>
            <p:cNvSpPr txBox="1"/>
            <p:nvPr/>
          </p:nvSpPr>
          <p:spPr>
            <a:xfrm>
              <a:off x="279471" y="1844824"/>
              <a:ext cx="1368152" cy="707886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2000" smtClean="0">
                  <a:solidFill>
                    <a:schemeClr val="tx2"/>
                  </a:solidFill>
                </a:rPr>
                <a:t>Lekárska fakulta</a:t>
              </a:r>
              <a:endParaRPr lang="sk-SK" sz="2000">
                <a:solidFill>
                  <a:schemeClr val="tx2"/>
                </a:solidFill>
              </a:endParaRPr>
            </a:p>
          </p:txBody>
        </p:sp>
        <p:sp>
          <p:nvSpPr>
            <p:cNvPr id="6" name="BlokTextu 5"/>
            <p:cNvSpPr txBox="1"/>
            <p:nvPr/>
          </p:nvSpPr>
          <p:spPr>
            <a:xfrm>
              <a:off x="1835696" y="1865202"/>
              <a:ext cx="1440160" cy="707886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2000" smtClean="0">
                  <a:solidFill>
                    <a:schemeClr val="tx2"/>
                  </a:solidFill>
                </a:rPr>
                <a:t>Právnická fakulta</a:t>
              </a:r>
              <a:endParaRPr lang="sk-SK" sz="2000">
                <a:solidFill>
                  <a:schemeClr val="tx2"/>
                </a:solidFill>
              </a:endParaRPr>
            </a:p>
          </p:txBody>
        </p:sp>
        <p:sp>
          <p:nvSpPr>
            <p:cNvPr id="7" name="BlokTextu 6"/>
            <p:cNvSpPr txBox="1"/>
            <p:nvPr/>
          </p:nvSpPr>
          <p:spPr>
            <a:xfrm>
              <a:off x="3347864" y="1865202"/>
              <a:ext cx="2088232" cy="707886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2000" smtClean="0">
                  <a:solidFill>
                    <a:schemeClr val="tx2"/>
                  </a:solidFill>
                </a:rPr>
                <a:t>Prírodovedecká fakulta</a:t>
              </a:r>
              <a:endParaRPr lang="sk-SK" sz="2000">
                <a:solidFill>
                  <a:schemeClr val="tx2"/>
                </a:solidFill>
              </a:endParaRPr>
            </a:p>
          </p:txBody>
        </p:sp>
        <p:sp>
          <p:nvSpPr>
            <p:cNvPr id="8" name="BlokTextu 7"/>
            <p:cNvSpPr txBox="1"/>
            <p:nvPr/>
          </p:nvSpPr>
          <p:spPr>
            <a:xfrm>
              <a:off x="5652120" y="1866769"/>
              <a:ext cx="1512168" cy="707886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2000" smtClean="0">
                  <a:solidFill>
                    <a:schemeClr val="tx2"/>
                  </a:solidFill>
                </a:rPr>
                <a:t>Filozofická fakulta</a:t>
              </a:r>
              <a:endParaRPr lang="sk-SK" sz="2000">
                <a:solidFill>
                  <a:schemeClr val="tx2"/>
                </a:solidFill>
              </a:endParaRPr>
            </a:p>
          </p:txBody>
        </p:sp>
        <p:sp>
          <p:nvSpPr>
            <p:cNvPr id="9" name="BlokTextu 8"/>
            <p:cNvSpPr txBox="1"/>
            <p:nvPr/>
          </p:nvSpPr>
          <p:spPr>
            <a:xfrm>
              <a:off x="7236296" y="1857018"/>
              <a:ext cx="1656184" cy="707886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2000" smtClean="0">
                  <a:solidFill>
                    <a:schemeClr val="tx2"/>
                  </a:solidFill>
                </a:rPr>
                <a:t>Fak. verejnej správy</a:t>
              </a:r>
              <a:endParaRPr lang="sk-SK" sz="2000">
                <a:solidFill>
                  <a:schemeClr val="tx2"/>
                </a:solidFill>
              </a:endParaRPr>
            </a:p>
          </p:txBody>
        </p:sp>
        <p:sp>
          <p:nvSpPr>
            <p:cNvPr id="16" name="Šípka dolu 15"/>
            <p:cNvSpPr/>
            <p:nvPr/>
          </p:nvSpPr>
          <p:spPr bwMode="auto">
            <a:xfrm>
              <a:off x="1187624" y="1409874"/>
              <a:ext cx="2304256" cy="362942"/>
            </a:xfrm>
            <a:prstGeom prst="downArrow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k-SK" sz="4400" b="0" i="0" u="none" strike="noStrike" cap="none" normalizeH="0" baseline="0" smtClean="0">
                <a:ln>
                  <a:noFill/>
                </a:ln>
                <a:solidFill>
                  <a:srgbClr val="00823B"/>
                </a:solidFill>
                <a:effectLst/>
                <a:latin typeface="Arial" charset="0"/>
              </a:endParaRPr>
            </a:p>
          </p:txBody>
        </p:sp>
        <p:cxnSp>
          <p:nvCxnSpPr>
            <p:cNvPr id="18" name="Rovná spojovacia šípka 17"/>
            <p:cNvCxnSpPr/>
            <p:nvPr/>
          </p:nvCxnSpPr>
          <p:spPr bwMode="auto">
            <a:xfrm flipH="1">
              <a:off x="999551" y="1409874"/>
              <a:ext cx="1904182" cy="362942"/>
            </a:xfrm>
            <a:prstGeom prst="straightConnector1">
              <a:avLst/>
            </a:prstGeom>
            <a:noFill/>
            <a:ln w="101600" cap="flat" cmpd="sng" algn="ctr">
              <a:solidFill>
                <a:srgbClr val="008000"/>
              </a:solidFill>
              <a:prstDash val="solid"/>
              <a:round/>
              <a:headEnd type="oval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Rovná spojovacia šípka 20"/>
            <p:cNvCxnSpPr>
              <a:endCxn id="6" idx="0"/>
            </p:cNvCxnSpPr>
            <p:nvPr/>
          </p:nvCxnSpPr>
          <p:spPr bwMode="auto">
            <a:xfrm flipH="1">
              <a:off x="2555776" y="1409874"/>
              <a:ext cx="1224136" cy="455328"/>
            </a:xfrm>
            <a:prstGeom prst="straightConnector1">
              <a:avLst/>
            </a:prstGeom>
            <a:noFill/>
            <a:ln w="101600" cap="flat" cmpd="sng" algn="ctr">
              <a:solidFill>
                <a:srgbClr val="008000"/>
              </a:solidFill>
              <a:prstDash val="solid"/>
              <a:round/>
              <a:headEnd type="oval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Rovná spojovacia šípka 30"/>
            <p:cNvCxnSpPr/>
            <p:nvPr/>
          </p:nvCxnSpPr>
          <p:spPr bwMode="auto">
            <a:xfrm>
              <a:off x="5248023" y="1411441"/>
              <a:ext cx="1260140" cy="433383"/>
            </a:xfrm>
            <a:prstGeom prst="straightConnector1">
              <a:avLst/>
            </a:prstGeom>
            <a:noFill/>
            <a:ln w="101600" cap="flat" cmpd="sng" algn="ctr">
              <a:solidFill>
                <a:srgbClr val="008000"/>
              </a:solidFill>
              <a:prstDash val="solid"/>
              <a:round/>
              <a:headEnd type="oval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Rovná spojovacia šípka 33"/>
            <p:cNvCxnSpPr/>
            <p:nvPr/>
          </p:nvCxnSpPr>
          <p:spPr bwMode="auto">
            <a:xfrm>
              <a:off x="6832199" y="1411768"/>
              <a:ext cx="1260140" cy="433383"/>
            </a:xfrm>
            <a:prstGeom prst="straightConnector1">
              <a:avLst/>
            </a:prstGeom>
            <a:noFill/>
            <a:ln w="101600" cap="flat" cmpd="sng" algn="ctr">
              <a:solidFill>
                <a:srgbClr val="008000"/>
              </a:solidFill>
              <a:prstDash val="solid"/>
              <a:round/>
              <a:headEnd type="oval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Rovná spojovacia šípka 36"/>
            <p:cNvCxnSpPr/>
            <p:nvPr/>
          </p:nvCxnSpPr>
          <p:spPr bwMode="auto">
            <a:xfrm flipH="1">
              <a:off x="4464644" y="1484784"/>
              <a:ext cx="5129" cy="410878"/>
            </a:xfrm>
            <a:prstGeom prst="straightConnector1">
              <a:avLst/>
            </a:prstGeom>
            <a:noFill/>
            <a:ln w="101600" cap="flat" cmpd="sng" algn="ctr">
              <a:solidFill>
                <a:srgbClr val="008000"/>
              </a:solidFill>
              <a:prstDash val="solid"/>
              <a:round/>
              <a:headEnd type="oval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6" name="BlokTextu 55"/>
          <p:cNvSpPr txBox="1"/>
          <p:nvPr/>
        </p:nvSpPr>
        <p:spPr>
          <a:xfrm>
            <a:off x="2786614" y="4653136"/>
            <a:ext cx="4266474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0" indent="0" eaLnBrk="1" hangingPunct="1">
              <a:lnSpc>
                <a:spcPct val="80000"/>
              </a:lnSpc>
            </a:pPr>
            <a:r>
              <a:rPr lang="sk-SK" altLang="sk-SK" sz="1800" b="1" smtClean="0">
                <a:solidFill>
                  <a:schemeClr val="tx2"/>
                </a:solidFill>
              </a:rPr>
              <a:t>Oddelenia:</a:t>
            </a:r>
          </a:p>
          <a:p>
            <a:pPr marL="285750" indent="-2857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sk-SK" altLang="sk-SK" sz="1800" smtClean="0">
                <a:solidFill>
                  <a:schemeClr val="tx2"/>
                </a:solidFill>
              </a:rPr>
              <a:t>didaktiky matematiky</a:t>
            </a:r>
          </a:p>
          <a:p>
            <a:pPr marL="285750" indent="-2857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sk-SK" altLang="sk-SK" sz="1800" smtClean="0">
                <a:solidFill>
                  <a:schemeClr val="tx2"/>
                </a:solidFill>
              </a:rPr>
              <a:t>diskrétnej matematiky</a:t>
            </a:r>
          </a:p>
          <a:p>
            <a:pPr marL="285750" indent="-2857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sk-SK" altLang="sk-SK" sz="1800" smtClean="0">
                <a:solidFill>
                  <a:schemeClr val="tx2"/>
                </a:solidFill>
              </a:rPr>
              <a:t>ekonomickej a finančnej matematiky</a:t>
            </a:r>
          </a:p>
          <a:p>
            <a:pPr marL="285750" indent="-2857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sk-SK" altLang="sk-SK" sz="1800" smtClean="0">
                <a:solidFill>
                  <a:schemeClr val="tx2"/>
                </a:solidFill>
              </a:rPr>
              <a:t>matematickej analýzy</a:t>
            </a:r>
            <a:endParaRPr lang="sk-SK" sz="4000"/>
          </a:p>
        </p:txBody>
      </p:sp>
      <p:grpSp>
        <p:nvGrpSpPr>
          <p:cNvPr id="59" name="Skupina 58"/>
          <p:cNvGrpSpPr/>
          <p:nvPr/>
        </p:nvGrpSpPr>
        <p:grpSpPr>
          <a:xfrm>
            <a:off x="149293" y="2646663"/>
            <a:ext cx="8640960" cy="2078481"/>
            <a:chOff x="179512" y="2574655"/>
            <a:chExt cx="8640960" cy="2078481"/>
          </a:xfrm>
        </p:grpSpPr>
        <p:cxnSp>
          <p:nvCxnSpPr>
            <p:cNvPr id="46" name="Rovná spojovacia šípka 45"/>
            <p:cNvCxnSpPr>
              <a:endCxn id="12" idx="0"/>
            </p:cNvCxnSpPr>
            <p:nvPr/>
          </p:nvCxnSpPr>
          <p:spPr bwMode="auto">
            <a:xfrm flipH="1">
              <a:off x="1799692" y="2613632"/>
              <a:ext cx="2196244" cy="1247416"/>
            </a:xfrm>
            <a:prstGeom prst="straightConnector1">
              <a:avLst/>
            </a:prstGeom>
            <a:noFill/>
            <a:ln w="101600" cap="flat" cmpd="sng" algn="ctr">
              <a:solidFill>
                <a:srgbClr val="008000"/>
              </a:solidFill>
              <a:prstDash val="solid"/>
              <a:round/>
              <a:headEnd type="oval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Rovná spojovacia šípka 46"/>
            <p:cNvCxnSpPr/>
            <p:nvPr/>
          </p:nvCxnSpPr>
          <p:spPr bwMode="auto">
            <a:xfrm>
              <a:off x="4932040" y="2613632"/>
              <a:ext cx="2016224" cy="1221680"/>
            </a:xfrm>
            <a:prstGeom prst="straightConnector1">
              <a:avLst/>
            </a:prstGeom>
            <a:noFill/>
            <a:ln w="101600" cap="flat" cmpd="sng" algn="ctr">
              <a:solidFill>
                <a:srgbClr val="008000"/>
              </a:solidFill>
              <a:prstDash val="solid"/>
              <a:round/>
              <a:headEnd type="oval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Rovná spojovacia šípka 53"/>
            <p:cNvCxnSpPr>
              <a:endCxn id="15" idx="0"/>
            </p:cNvCxnSpPr>
            <p:nvPr/>
          </p:nvCxnSpPr>
          <p:spPr bwMode="auto">
            <a:xfrm flipH="1">
              <a:off x="4595131" y="2613632"/>
              <a:ext cx="5130" cy="1247416"/>
            </a:xfrm>
            <a:prstGeom prst="straightConnector1">
              <a:avLst/>
            </a:prstGeom>
            <a:noFill/>
            <a:ln w="101600" cap="flat" cmpd="sng" algn="ctr">
              <a:solidFill>
                <a:srgbClr val="008000"/>
              </a:solidFill>
              <a:prstDash val="solid"/>
              <a:round/>
              <a:headEnd type="oval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" name="BlokTextu 9"/>
            <p:cNvSpPr txBox="1"/>
            <p:nvPr/>
          </p:nvSpPr>
          <p:spPr>
            <a:xfrm>
              <a:off x="3275856" y="2985533"/>
              <a:ext cx="2196244" cy="5355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marL="0" indent="0" eaLnBrk="1" hangingPunct="1">
                <a:lnSpc>
                  <a:spcPct val="80000"/>
                </a:lnSpc>
              </a:pPr>
              <a:r>
                <a:rPr lang="sk-SK" altLang="sk-SK" sz="1800" smtClean="0">
                  <a:solidFill>
                    <a:schemeClr val="tx2"/>
                  </a:solidFill>
                </a:rPr>
                <a:t>Ústav biologických a ekologických vied</a:t>
              </a:r>
            </a:p>
          </p:txBody>
        </p:sp>
        <p:sp>
          <p:nvSpPr>
            <p:cNvPr id="11" name="BlokTextu 10"/>
            <p:cNvSpPr txBox="1"/>
            <p:nvPr/>
          </p:nvSpPr>
          <p:spPr>
            <a:xfrm>
              <a:off x="179512" y="3185373"/>
              <a:ext cx="2520280" cy="3139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marL="0" indent="0" eaLnBrk="1" hangingPunct="1">
                <a:lnSpc>
                  <a:spcPct val="80000"/>
                </a:lnSpc>
              </a:pPr>
              <a:r>
                <a:rPr lang="sk-SK" altLang="sk-SK" sz="1800" smtClean="0">
                  <a:solidFill>
                    <a:schemeClr val="tx2"/>
                  </a:solidFill>
                </a:rPr>
                <a:t>Ústav fyzikálnych vied</a:t>
              </a:r>
            </a:p>
          </p:txBody>
        </p:sp>
        <p:sp>
          <p:nvSpPr>
            <p:cNvPr id="12" name="BlokTextu 11"/>
            <p:cNvSpPr txBox="1"/>
            <p:nvPr/>
          </p:nvSpPr>
          <p:spPr>
            <a:xfrm>
              <a:off x="899592" y="3861048"/>
              <a:ext cx="1800200" cy="3139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marL="0" indent="0" eaLnBrk="1" hangingPunct="1">
                <a:lnSpc>
                  <a:spcPct val="80000"/>
                </a:lnSpc>
              </a:pPr>
              <a:r>
                <a:rPr lang="sk-SK" altLang="sk-SK" sz="1800" smtClean="0">
                  <a:solidFill>
                    <a:schemeClr val="tx2"/>
                  </a:solidFill>
                </a:rPr>
                <a:t>Ústav geografie</a:t>
              </a:r>
            </a:p>
          </p:txBody>
        </p:sp>
        <p:sp>
          <p:nvSpPr>
            <p:cNvPr id="13" name="BlokTextu 12"/>
            <p:cNvSpPr txBox="1"/>
            <p:nvPr/>
          </p:nvSpPr>
          <p:spPr>
            <a:xfrm>
              <a:off x="6300192" y="3835312"/>
              <a:ext cx="1944216" cy="3139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marL="0" indent="0" eaLnBrk="1" hangingPunct="1">
                <a:lnSpc>
                  <a:spcPct val="80000"/>
                </a:lnSpc>
              </a:pPr>
              <a:r>
                <a:rPr lang="sk-SK" altLang="sk-SK" sz="1800" smtClean="0">
                  <a:solidFill>
                    <a:schemeClr val="tx2"/>
                  </a:solidFill>
                </a:rPr>
                <a:t>Ústav informatiky</a:t>
              </a:r>
            </a:p>
          </p:txBody>
        </p:sp>
        <p:sp>
          <p:nvSpPr>
            <p:cNvPr id="14" name="BlokTextu 13"/>
            <p:cNvSpPr txBox="1"/>
            <p:nvPr/>
          </p:nvSpPr>
          <p:spPr>
            <a:xfrm>
              <a:off x="6300192" y="3187076"/>
              <a:ext cx="2520280" cy="3139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marL="0" indent="0" eaLnBrk="1" hangingPunct="1">
                <a:lnSpc>
                  <a:spcPct val="80000"/>
                </a:lnSpc>
              </a:pPr>
              <a:r>
                <a:rPr lang="sk-SK" altLang="sk-SK" sz="1800" smtClean="0">
                  <a:solidFill>
                    <a:schemeClr val="tx2"/>
                  </a:solidFill>
                </a:rPr>
                <a:t>Ústav chemických vied</a:t>
              </a:r>
            </a:p>
          </p:txBody>
        </p:sp>
        <p:sp>
          <p:nvSpPr>
            <p:cNvPr id="15" name="BlokTextu 14"/>
            <p:cNvSpPr txBox="1"/>
            <p:nvPr/>
          </p:nvSpPr>
          <p:spPr>
            <a:xfrm>
              <a:off x="3034086" y="3861048"/>
              <a:ext cx="3122090" cy="3139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marL="0" indent="0" eaLnBrk="1" hangingPunct="1">
                <a:lnSpc>
                  <a:spcPct val="80000"/>
                </a:lnSpc>
              </a:pPr>
              <a:r>
                <a:rPr lang="sk-SK" altLang="sk-SK" sz="1800" b="1" smtClean="0">
                  <a:solidFill>
                    <a:schemeClr val="tx2"/>
                  </a:solidFill>
                </a:rPr>
                <a:t>Ústav matematických vied</a:t>
              </a:r>
              <a:endParaRPr lang="sk-SK" sz="4000"/>
            </a:p>
          </p:txBody>
        </p:sp>
        <p:cxnSp>
          <p:nvCxnSpPr>
            <p:cNvPr id="35" name="Rovná spojovacia šípka 34"/>
            <p:cNvCxnSpPr/>
            <p:nvPr/>
          </p:nvCxnSpPr>
          <p:spPr bwMode="auto">
            <a:xfrm flipH="1">
              <a:off x="4211960" y="2574655"/>
              <a:ext cx="5129" cy="410878"/>
            </a:xfrm>
            <a:prstGeom prst="straightConnector1">
              <a:avLst/>
            </a:prstGeom>
            <a:noFill/>
            <a:ln w="101600" cap="flat" cmpd="sng" algn="ctr">
              <a:solidFill>
                <a:srgbClr val="008000"/>
              </a:solidFill>
              <a:prstDash val="solid"/>
              <a:round/>
              <a:headEnd type="oval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Rovná spojovacia šípka 37"/>
            <p:cNvCxnSpPr/>
            <p:nvPr/>
          </p:nvCxnSpPr>
          <p:spPr bwMode="auto">
            <a:xfrm flipH="1">
              <a:off x="1331640" y="2613632"/>
              <a:ext cx="2384648" cy="571741"/>
            </a:xfrm>
            <a:prstGeom prst="straightConnector1">
              <a:avLst/>
            </a:prstGeom>
            <a:noFill/>
            <a:ln w="101600" cap="flat" cmpd="sng" algn="ctr">
              <a:solidFill>
                <a:srgbClr val="008000"/>
              </a:solidFill>
              <a:prstDash val="solid"/>
              <a:round/>
              <a:headEnd type="oval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Rovná spojovacia šípka 38"/>
            <p:cNvCxnSpPr/>
            <p:nvPr/>
          </p:nvCxnSpPr>
          <p:spPr bwMode="auto">
            <a:xfrm>
              <a:off x="5148064" y="2574655"/>
              <a:ext cx="2088232" cy="610718"/>
            </a:xfrm>
            <a:prstGeom prst="straightConnector1">
              <a:avLst/>
            </a:prstGeom>
            <a:noFill/>
            <a:ln w="101600" cap="flat" cmpd="sng" algn="ctr">
              <a:solidFill>
                <a:srgbClr val="008000"/>
              </a:solidFill>
              <a:prstDash val="solid"/>
              <a:round/>
              <a:headEnd type="oval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Rovná spojovacia šípka 56"/>
            <p:cNvCxnSpPr/>
            <p:nvPr/>
          </p:nvCxnSpPr>
          <p:spPr bwMode="auto">
            <a:xfrm flipH="1">
              <a:off x="4590002" y="4242258"/>
              <a:ext cx="5129" cy="410878"/>
            </a:xfrm>
            <a:prstGeom prst="straightConnector1">
              <a:avLst/>
            </a:prstGeom>
            <a:noFill/>
            <a:ln w="101600" cap="flat" cmpd="sng" algn="ctr">
              <a:solidFill>
                <a:srgbClr val="008000"/>
              </a:solidFill>
              <a:prstDash val="solid"/>
              <a:round/>
              <a:headEnd type="oval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1" name="Ovál 60"/>
          <p:cNvSpPr/>
          <p:nvPr/>
        </p:nvSpPr>
        <p:spPr bwMode="auto">
          <a:xfrm>
            <a:off x="3245637" y="1637538"/>
            <a:ext cx="2406483" cy="1214564"/>
          </a:xfrm>
          <a:prstGeom prst="ellipse">
            <a:avLst/>
          </a:prstGeom>
          <a:noFill/>
          <a:ln w="63500" cap="flat" cmpd="sng" algn="ctr">
            <a:solidFill>
              <a:srgbClr val="FF191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4400" b="0" i="0" u="none" strike="noStrike" cap="none" normalizeH="0" baseline="0" smtClean="0">
              <a:ln>
                <a:noFill/>
              </a:ln>
              <a:solidFill>
                <a:srgbClr val="00823B"/>
              </a:solidFill>
              <a:effectLst/>
              <a:latin typeface="Arial" charset="0"/>
            </a:endParaRPr>
          </a:p>
        </p:txBody>
      </p:sp>
      <p:sp>
        <p:nvSpPr>
          <p:cNvPr id="62" name="Ovál 61"/>
          <p:cNvSpPr/>
          <p:nvPr/>
        </p:nvSpPr>
        <p:spPr bwMode="auto">
          <a:xfrm>
            <a:off x="2762475" y="3717032"/>
            <a:ext cx="3537717" cy="721591"/>
          </a:xfrm>
          <a:prstGeom prst="ellipse">
            <a:avLst/>
          </a:prstGeom>
          <a:noFill/>
          <a:ln w="63500" cap="flat" cmpd="sng" algn="ctr">
            <a:solidFill>
              <a:srgbClr val="FF191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4400" b="0" i="0" u="none" strike="noStrike" cap="none" normalizeH="0" baseline="0" smtClean="0">
              <a:ln>
                <a:noFill/>
              </a:ln>
              <a:solidFill>
                <a:srgbClr val="00823B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43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61" grpId="0" animBg="1"/>
      <p:bldP spid="6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smtClean="0">
                <a:solidFill>
                  <a:srgbClr val="00682F"/>
                </a:solidFill>
              </a:rPr>
              <a:t>Čo môžeme pre Vás urobiť</a:t>
            </a:r>
            <a:endParaRPr lang="sk-SK" b="1">
              <a:solidFill>
                <a:srgbClr val="00682F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908720"/>
            <a:ext cx="8568952" cy="5328592"/>
          </a:xfrm>
        </p:spPr>
        <p:txBody>
          <a:bodyPr/>
          <a:lstStyle/>
          <a:p>
            <a:pPr marL="0" indent="0">
              <a:buNone/>
            </a:pPr>
            <a:r>
              <a:rPr lang="sk-SK" smtClean="0"/>
              <a:t>Popularizačné prednášky, 40 na webe</a:t>
            </a:r>
          </a:p>
          <a:p>
            <a:r>
              <a:rPr lang="sk-SK" sz="1800" smtClean="0"/>
              <a:t>prof. RNDr. Katarína Cechlárová, CSc.: </a:t>
            </a:r>
            <a:r>
              <a:rPr lang="sk-SK" sz="1800" b="1" u="sng" smtClean="0">
                <a:solidFill>
                  <a:schemeClr val="accent1">
                    <a:lumMod val="50000"/>
                  </a:schemeClr>
                </a:solidFill>
              </a:rPr>
              <a:t>Ako matematika pomáha zachraňovať životy</a:t>
            </a:r>
            <a:endParaRPr lang="sk-SK" sz="1800" u="sng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sk-SK" sz="1800" smtClean="0"/>
              <a:t>prof. RNDr. Jozef Doboš, CSc.:</a:t>
            </a:r>
            <a:r>
              <a:rPr lang="sk-SK" sz="1800" b="1" smtClean="0">
                <a:hlinkClick r:id="rId2"/>
              </a:rPr>
              <a:t>Úloha o koze a iné rovnice</a:t>
            </a:r>
            <a:endParaRPr lang="sk-SK" sz="1800" smtClean="0"/>
          </a:p>
          <a:p>
            <a:r>
              <a:rPr lang="sk-SK" sz="1800" smtClean="0"/>
              <a:t>prof. RNDr. Mirko Horňák, CSc.:</a:t>
            </a:r>
            <a:r>
              <a:rPr lang="sk-SK" sz="1800" b="1" smtClean="0">
                <a:hlinkClick r:id="rId3"/>
              </a:rPr>
              <a:t>Ako vyhrať NIM?</a:t>
            </a:r>
            <a:endParaRPr lang="sk-SK" sz="1800" smtClean="0"/>
          </a:p>
          <a:p>
            <a:r>
              <a:rPr lang="sk-SK" sz="1800" smtClean="0"/>
              <a:t>prof. RNDr. Danica Studenovská, CSc.: </a:t>
            </a:r>
            <a:r>
              <a:rPr lang="sk-SK" sz="1800" b="1" smtClean="0">
                <a:hlinkClick r:id="rId4"/>
              </a:rPr>
              <a:t>Namiesto jednej neznámej dve?</a:t>
            </a:r>
            <a:endParaRPr lang="sk-SK" sz="1800" smtClean="0"/>
          </a:p>
          <a:p>
            <a:r>
              <a:rPr lang="sk-SK" sz="1800" smtClean="0"/>
              <a:t>doc. RNDr. Matúš Harminc, CSc.: </a:t>
            </a:r>
            <a:r>
              <a:rPr lang="sk-SK" sz="1800" b="1" smtClean="0">
                <a:hlinkClick r:id="rId5"/>
              </a:rPr>
              <a:t>Vtipy, slovné úlohy, zákony</a:t>
            </a:r>
            <a:r>
              <a:rPr lang="sk-SK" sz="1800" b="1" smtClean="0"/>
              <a:t/>
            </a:r>
            <a:br>
              <a:rPr lang="sk-SK" sz="1800" b="1" smtClean="0"/>
            </a:br>
            <a:r>
              <a:rPr lang="sk-SK" sz="1800" smtClean="0"/>
              <a:t>doc. RNDr. Ondrej Hutník, PhD.: </a:t>
            </a:r>
            <a:r>
              <a:rPr lang="sk-SK" sz="1800" b="1" smtClean="0">
                <a:hlinkClick r:id="rId6"/>
              </a:rPr>
              <a:t>Kompromis, ktorý zmenil vnímanie hudby</a:t>
            </a:r>
            <a:endParaRPr lang="sk-SK" sz="1800" smtClean="0"/>
          </a:p>
          <a:p>
            <a:r>
              <a:rPr lang="sk-SK" sz="1800" smtClean="0"/>
              <a:t>doc. RNDr. Jaroslav Ivančo, CSc.: </a:t>
            </a:r>
            <a:r>
              <a:rPr lang="sk-SK" sz="1800" b="1" smtClean="0">
                <a:hlinkClick r:id="rId7"/>
              </a:rPr>
              <a:t>Rekurentné postupnosti </a:t>
            </a:r>
            <a:endParaRPr lang="sk-SK" sz="1800" smtClean="0"/>
          </a:p>
          <a:p>
            <a:r>
              <a:rPr lang="sk-SK" sz="1800" smtClean="0"/>
              <a:t>doc. RNDr. Stanislav Lukáč, PhD.: </a:t>
            </a:r>
            <a:r>
              <a:rPr lang="sk-SK" sz="1800" b="1" smtClean="0">
                <a:hlinkClick r:id="rId8"/>
              </a:rPr>
              <a:t>E-learning, pre moderné vzdelávanie</a:t>
            </a:r>
            <a:endParaRPr lang="sk-SK" sz="1800" smtClean="0"/>
          </a:p>
          <a:p>
            <a:r>
              <a:rPr lang="sk-SK" sz="1800" smtClean="0"/>
              <a:t>doc. RNDr. Tomáš Madaras, PhD.:  </a:t>
            </a:r>
            <a:r>
              <a:rPr lang="sk-SK" sz="1800" b="1" smtClean="0">
                <a:hlinkClick r:id="rId9"/>
              </a:rPr>
              <a:t>Platónov dar alebo základné stavebné kamene života, vesmíru a vôbec</a:t>
            </a:r>
            <a:endParaRPr lang="sk-SK" sz="1800" smtClean="0"/>
          </a:p>
          <a:p>
            <a:r>
              <a:rPr lang="sk-SK" sz="1800" smtClean="0"/>
              <a:t>doc. RNDr. Miroslav Ploščica, CSc.:  </a:t>
            </a:r>
            <a:r>
              <a:rPr lang="sk-SK" sz="1800" b="1" smtClean="0">
                <a:hlinkClick r:id="rId10"/>
              </a:rPr>
              <a:t>Matematika na Rubikovej kocke</a:t>
            </a:r>
            <a:endParaRPr lang="sk-SK" sz="1800" smtClean="0"/>
          </a:p>
          <a:p>
            <a:r>
              <a:rPr lang="sk-SK" sz="1800" smtClean="0"/>
              <a:t>doc. RNDr. Roman Soták, PhD.:</a:t>
            </a:r>
            <a:r>
              <a:rPr lang="sk-SK" sz="1800" b="1" smtClean="0"/>
              <a:t> </a:t>
            </a:r>
            <a:r>
              <a:rPr lang="sk-SK" sz="1800" u="sng" smtClean="0">
                <a:solidFill>
                  <a:schemeClr val="accent1">
                    <a:lumMod val="50000"/>
                  </a:schemeClr>
                </a:solidFill>
              </a:rPr>
              <a:t>Farebnosť roviny</a:t>
            </a:r>
          </a:p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2581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633412"/>
          </a:xfrm>
        </p:spPr>
        <p:txBody>
          <a:bodyPr/>
          <a:lstStyle/>
          <a:p>
            <a:r>
              <a:rPr lang="sk-SK" b="1" smtClean="0">
                <a:solidFill>
                  <a:srgbClr val="00682F"/>
                </a:solidFill>
              </a:rPr>
              <a:t>Čo môžete urobiť Vy pre Vašich študentov</a:t>
            </a:r>
            <a:endParaRPr lang="sk-SK" b="1">
              <a:solidFill>
                <a:srgbClr val="00682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obsahu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908720"/>
                <a:ext cx="8568952" cy="5328592"/>
              </a:xfrm>
            </p:spPr>
            <p:txBody>
              <a:bodyPr/>
              <a:lstStyle/>
              <a:p>
                <a:r>
                  <a:rPr lang="sk-SK" sz="2000" smtClean="0"/>
                  <a:t>vytvorte im podmienky na kvalitnejšie vzdelávanie v matematike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k-SK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k-SK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sk-SK" b="0" i="1" smtClean="0">
                              <a:latin typeface="Cambria Math"/>
                            </a:rPr>
                            <m:t>+</m:t>
                          </m:r>
                          <m:r>
                            <a:rPr lang="sk-SK" b="0" i="1" smtClean="0">
                              <a:latin typeface="Cambria Math"/>
                            </a:rPr>
                            <m:t>𝑏</m:t>
                          </m:r>
                        </m:num>
                        <m:den>
                          <m:r>
                            <a:rPr lang="sk-SK" b="0" i="1" smtClean="0">
                              <a:latin typeface="Cambria Math"/>
                            </a:rPr>
                            <m:t>𝑏</m:t>
                          </m:r>
                        </m:den>
                      </m:f>
                      <m:r>
                        <a:rPr lang="sk-SK" b="0" i="1" smtClean="0">
                          <a:latin typeface="Cambria Math"/>
                        </a:rPr>
                        <m:t>=</m:t>
                      </m:r>
                      <m:r>
                        <a:rPr lang="sk-SK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sk-SK" smtClean="0"/>
              </a:p>
              <a:p>
                <a:pPr marL="0" indent="0">
                  <a:buNone/>
                </a:pPr>
                <a:endParaRPr lang="sk-SK"/>
              </a:p>
            </p:txBody>
          </p:sp>
        </mc:Choice>
        <mc:Fallback xmlns="">
          <p:sp>
            <p:nvSpPr>
              <p:cNvPr id="3" name="Zástupný symbol obsah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908720"/>
                <a:ext cx="8568952" cy="5328592"/>
              </a:xfrm>
              <a:blipFill rotWithShape="1">
                <a:blip r:embed="rId3"/>
                <a:stretch>
                  <a:fillRect l="-640" t="-458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Skupina 7"/>
          <p:cNvGrpSpPr/>
          <p:nvPr/>
        </p:nvGrpSpPr>
        <p:grpSpPr>
          <a:xfrm>
            <a:off x="4076328" y="1340768"/>
            <a:ext cx="855712" cy="864096"/>
            <a:chOff x="4076328" y="1340768"/>
            <a:chExt cx="855712" cy="864096"/>
          </a:xfrm>
        </p:grpSpPr>
        <p:cxnSp>
          <p:nvCxnSpPr>
            <p:cNvPr id="6" name="Rovná spojnica 5"/>
            <p:cNvCxnSpPr/>
            <p:nvPr/>
          </p:nvCxnSpPr>
          <p:spPr bwMode="auto">
            <a:xfrm flipV="1">
              <a:off x="4427984" y="1340768"/>
              <a:ext cx="504056" cy="288032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Rovná spojnica 8"/>
            <p:cNvCxnSpPr/>
            <p:nvPr/>
          </p:nvCxnSpPr>
          <p:spPr bwMode="auto">
            <a:xfrm flipV="1">
              <a:off x="4076328" y="1916832"/>
              <a:ext cx="504056" cy="288032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5322424"/>
              </p:ext>
            </p:extLst>
          </p:nvPr>
        </p:nvGraphicFramePr>
        <p:xfrm>
          <a:off x="3707904" y="2564904"/>
          <a:ext cx="2100065" cy="916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Rovnica" r:id="rId4" imgW="901440" imgH="393480" progId="Equation.3">
                  <p:embed/>
                </p:oleObj>
              </mc:Choice>
              <mc:Fallback>
                <p:oleObj name="Rovnica" r:id="rId4" imgW="90144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07904" y="2564904"/>
                        <a:ext cx="2100065" cy="9169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311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633412"/>
          </a:xfrm>
        </p:spPr>
        <p:txBody>
          <a:bodyPr/>
          <a:lstStyle/>
          <a:p>
            <a:r>
              <a:rPr lang="sk-SK" b="1" smtClean="0">
                <a:solidFill>
                  <a:srgbClr val="00682F"/>
                </a:solidFill>
              </a:rPr>
              <a:t>Čo môžete urobiť Vy pre Vašich študentov</a:t>
            </a:r>
            <a:endParaRPr lang="sk-SK" b="1">
              <a:solidFill>
                <a:srgbClr val="00682F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908720"/>
            <a:ext cx="8568952" cy="5328592"/>
          </a:xfrm>
        </p:spPr>
        <p:txBody>
          <a:bodyPr/>
          <a:lstStyle/>
          <a:p>
            <a:r>
              <a:rPr lang="sk-SK" sz="2000" smtClean="0"/>
              <a:t>bojujte s nami za lepšie uznanie učiteľskej profesi</a:t>
            </a:r>
          </a:p>
          <a:p>
            <a:endParaRPr lang="sk-SK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28800"/>
            <a:ext cx="6696744" cy="421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92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633412"/>
          </a:xfrm>
        </p:spPr>
        <p:txBody>
          <a:bodyPr/>
          <a:lstStyle/>
          <a:p>
            <a:r>
              <a:rPr lang="sk-SK" b="1" smtClean="0">
                <a:solidFill>
                  <a:srgbClr val="00682F"/>
                </a:solidFill>
              </a:rPr>
              <a:t>Čo môžete urobiť Vy pre Vašich študentov</a:t>
            </a:r>
            <a:endParaRPr lang="sk-SK" b="1">
              <a:solidFill>
                <a:srgbClr val="00682F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908720"/>
            <a:ext cx="8568952" cy="5328592"/>
          </a:xfrm>
        </p:spPr>
        <p:txBody>
          <a:bodyPr/>
          <a:lstStyle/>
          <a:p>
            <a:r>
              <a:rPr lang="sk-SK" sz="2000" smtClean="0"/>
              <a:t>bojujte s nami za to, aby sa </a:t>
            </a:r>
            <a:r>
              <a:rPr lang="sk-SK" sz="2000"/>
              <a:t> </a:t>
            </a:r>
            <a:r>
              <a:rPr lang="sk-SK" sz="2000" smtClean="0"/>
              <a:t>matematike prinavrátilo jej postavenie</a:t>
            </a:r>
          </a:p>
          <a:p>
            <a:r>
              <a:rPr lang="sk-SK" sz="1600" smtClean="0"/>
              <a:t>INSTITUT </a:t>
            </a:r>
            <a:r>
              <a:rPr lang="sk-SK" sz="1600"/>
              <a:t>PRO DEMOKRACII A EKONOMICKOU ANALÝZU </a:t>
            </a:r>
            <a:r>
              <a:rPr lang="sk-SK" sz="1600" smtClean="0"/>
              <a:t>projekt </a:t>
            </a:r>
            <a:r>
              <a:rPr lang="sk-SK" sz="1600"/>
              <a:t>Národohospodářského ústavu AV </a:t>
            </a:r>
            <a:r>
              <a:rPr lang="sk-SK" sz="1600" smtClean="0"/>
              <a:t>ČR </a:t>
            </a:r>
          </a:p>
          <a:p>
            <a:endParaRPr lang="sk-SK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44824"/>
            <a:ext cx="7098960" cy="409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61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4464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k-SK" altLang="sk-SK" sz="2800" smtClean="0"/>
              <a:t>	</a:t>
            </a:r>
          </a:p>
          <a:p>
            <a:pPr eaLnBrk="1" hangingPunct="1">
              <a:buFontTx/>
              <a:buNone/>
            </a:pPr>
            <a:endParaRPr lang="sk-SK" altLang="sk-SK" sz="2800" smtClean="0"/>
          </a:p>
          <a:p>
            <a:pPr eaLnBrk="1" hangingPunct="1">
              <a:buFontTx/>
              <a:buNone/>
            </a:pPr>
            <a:endParaRPr lang="sk-SK" altLang="sk-SK" sz="2800" smtClean="0"/>
          </a:p>
          <a:p>
            <a:pPr eaLnBrk="1" hangingPunct="1">
              <a:buFontTx/>
              <a:buNone/>
            </a:pPr>
            <a:endParaRPr lang="sk-SK" altLang="sk-SK" sz="2800" smtClean="0"/>
          </a:p>
          <a:p>
            <a:pPr algn="ctr" eaLnBrk="1" hangingPunct="1">
              <a:buFontTx/>
              <a:buNone/>
            </a:pPr>
            <a:r>
              <a:rPr lang="sk-SK" altLang="sk-SK" sz="4400" b="1" smtClean="0">
                <a:solidFill>
                  <a:srgbClr val="008000"/>
                </a:solidFill>
              </a:rPr>
              <a:t>Ďakujem za pozornosť</a:t>
            </a:r>
          </a:p>
          <a:p>
            <a:pPr algn="ctr" eaLnBrk="1" hangingPunct="1">
              <a:buFontTx/>
              <a:buNone/>
            </a:pPr>
            <a:endParaRPr lang="sk-SK" altLang="sk-SK" sz="4400" b="1" smtClean="0">
              <a:solidFill>
                <a:srgbClr val="008000"/>
              </a:solidFill>
            </a:endParaRPr>
          </a:p>
          <a:p>
            <a:pPr algn="ctr" eaLnBrk="1" hangingPunct="1">
              <a:buFontTx/>
              <a:buNone/>
            </a:pPr>
            <a:endParaRPr lang="sk-SK" altLang="sk-SK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smtClean="0">
                <a:solidFill>
                  <a:srgbClr val="00682F"/>
                </a:solidFill>
              </a:rPr>
              <a:t>Dnešný program</a:t>
            </a:r>
            <a:endParaRPr lang="sk-SK" b="1">
              <a:solidFill>
                <a:srgbClr val="00682F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196975"/>
            <a:ext cx="8435280" cy="4464050"/>
          </a:xfrm>
        </p:spPr>
        <p:txBody>
          <a:bodyPr/>
          <a:lstStyle/>
          <a:p>
            <a:r>
              <a:rPr lang="sk-SK" sz="2400"/>
              <a:t>Vedecký </a:t>
            </a:r>
            <a:r>
              <a:rPr lang="sk-SK" sz="2400" b="1" smtClean="0"/>
              <a:t>profil ÚMV</a:t>
            </a:r>
            <a:r>
              <a:rPr lang="sk-SK" sz="2400" smtClean="0"/>
              <a:t>, </a:t>
            </a:r>
            <a:r>
              <a:rPr lang="sk-SK" sz="2400"/>
              <a:t>poskytované študijné programy </a:t>
            </a:r>
            <a:endParaRPr lang="sk-SK" sz="2400" smtClean="0"/>
          </a:p>
          <a:p>
            <a:r>
              <a:rPr lang="sk-SK" sz="2400" smtClean="0"/>
              <a:t>Ukážka </a:t>
            </a:r>
            <a:r>
              <a:rPr lang="sk-SK" sz="2400" b="1"/>
              <a:t>zapojenia študentov do výskumu a </a:t>
            </a:r>
            <a:r>
              <a:rPr lang="sk-SK" sz="2400" b="1" smtClean="0"/>
              <a:t>praxe</a:t>
            </a:r>
            <a:r>
              <a:rPr lang="sk-SK" sz="2400" smtClean="0"/>
              <a:t>:  prezentácia </a:t>
            </a:r>
            <a:r>
              <a:rPr lang="sk-SK" sz="2400"/>
              <a:t>bakalárskej práce Algoritmy na </a:t>
            </a:r>
            <a:r>
              <a:rPr lang="sk-SK" sz="2400" smtClean="0"/>
              <a:t>priradzovanie  študentov </a:t>
            </a:r>
            <a:r>
              <a:rPr lang="sk-SK" sz="2400"/>
              <a:t>učiteľstva do škôl (Bc. Michal </a:t>
            </a:r>
            <a:r>
              <a:rPr lang="sk-SK" sz="2400" smtClean="0"/>
              <a:t>Barančík)</a:t>
            </a:r>
          </a:p>
          <a:p>
            <a:r>
              <a:rPr lang="sk-SK" sz="2400" b="1" smtClean="0"/>
              <a:t>Naši </a:t>
            </a:r>
            <a:r>
              <a:rPr lang="sk-SK" sz="2400" b="1"/>
              <a:t>študenti v zahraničí</a:t>
            </a:r>
            <a:r>
              <a:rPr lang="sk-SK" sz="2400"/>
              <a:t>, prezentácia z Letnej školy optimalizácie v Lancastri (Eva Jaščurová) </a:t>
            </a:r>
            <a:endParaRPr lang="sk-SK" sz="2400" smtClean="0"/>
          </a:p>
          <a:p>
            <a:r>
              <a:rPr lang="sk-SK" sz="2400" b="1" smtClean="0"/>
              <a:t>Uplatnenie </a:t>
            </a:r>
            <a:r>
              <a:rPr lang="sk-SK" sz="2400" b="1"/>
              <a:t>našich absolventov</a:t>
            </a:r>
            <a:r>
              <a:rPr lang="sk-SK" sz="2400"/>
              <a:t>, prezentácia firmy VsL  Software (RNDr. Roman Vasky, </a:t>
            </a:r>
            <a:r>
              <a:rPr lang="sk-SK" sz="2400" smtClean="0"/>
              <a:t>PhD ) </a:t>
            </a:r>
            <a:endParaRPr lang="sk-SK" sz="2400"/>
          </a:p>
        </p:txBody>
      </p:sp>
    </p:spTree>
    <p:extLst>
      <p:ext uri="{BB962C8B-B14F-4D97-AF65-F5344CB8AC3E}">
        <p14:creationId xmlns:p14="http://schemas.microsoft.com/office/powerpoint/2010/main" val="336712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179512" y="116632"/>
            <a:ext cx="88569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800" smtClean="0">
                <a:solidFill>
                  <a:srgbClr val="00682F"/>
                </a:solidFill>
                <a:latin typeface="Script MT Bold" pitchFamily="66" charset="0"/>
              </a:rPr>
              <a:t>100 Slovákov sme sa opýtali a teraz chceme vedieť 6 najčastejších odpovedí na otázku:</a:t>
            </a:r>
            <a:endParaRPr lang="sk-SK" sz="3800">
              <a:solidFill>
                <a:srgbClr val="00682F"/>
              </a:solidFill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323528" y="1268760"/>
            <a:ext cx="79928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b="1">
                <a:solidFill>
                  <a:srgbClr val="FF0000"/>
                </a:solidFill>
              </a:rPr>
              <a:t>Načo nám je matematika?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5" name="Zástupný symbol obsahu 2"/>
          <p:cNvSpPr txBox="1">
            <a:spLocks/>
          </p:cNvSpPr>
          <p:nvPr/>
        </p:nvSpPr>
        <p:spPr>
          <a:xfrm>
            <a:off x="146503" y="1988840"/>
            <a:ext cx="8856538" cy="398303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eaLnBrk="1" hangingPunct="1">
              <a:buFont typeface="Calibri" pitchFamily="34" charset="0"/>
              <a:buAutoNum type="arabicPeriod"/>
            </a:pPr>
            <a:r>
              <a:rPr lang="sk-SK" altLang="sk-SK" sz="2800" kern="0" smtClean="0"/>
              <a:t>nanič</a:t>
            </a:r>
          </a:p>
          <a:p>
            <a:pPr marL="457200" indent="-457200" eaLnBrk="1" hangingPunct="1">
              <a:buFont typeface="Calibri" pitchFamily="34" charset="0"/>
              <a:buAutoNum type="arabicPeriod"/>
            </a:pPr>
            <a:r>
              <a:rPr lang="sk-SK" altLang="sk-SK" sz="2800" kern="0" smtClean="0"/>
              <a:t>na týranie detí</a:t>
            </a:r>
          </a:p>
          <a:p>
            <a:pPr marL="457200" indent="-457200" eaLnBrk="1" hangingPunct="1">
              <a:buFont typeface="Calibri" pitchFamily="34" charset="0"/>
              <a:buAutoNum type="arabicPeriod"/>
            </a:pPr>
            <a:r>
              <a:rPr lang="sk-SK" altLang="sk-SK" sz="2800" kern="0" smtClean="0"/>
              <a:t>na počítanie peňazí</a:t>
            </a:r>
          </a:p>
          <a:p>
            <a:pPr marL="457200" indent="-457200" eaLnBrk="1" hangingPunct="1">
              <a:buFont typeface="Calibri" pitchFamily="34" charset="0"/>
              <a:buAutoNum type="arabicPeriod"/>
            </a:pPr>
            <a:r>
              <a:rPr lang="sk-SK" altLang="sk-SK" sz="2800" kern="0" smtClean="0"/>
              <a:t>na správne rozmýšľanie a logické uvažovanie</a:t>
            </a:r>
          </a:p>
          <a:p>
            <a:pPr marL="457200" indent="-457200" eaLnBrk="1" hangingPunct="1">
              <a:buFont typeface="Calibri" pitchFamily="34" charset="0"/>
              <a:buAutoNum type="arabicPeriod"/>
            </a:pPr>
            <a:r>
              <a:rPr lang="sk-SK" altLang="sk-SK" sz="2800" kern="0" smtClean="0"/>
              <a:t>aby sme urobili </a:t>
            </a:r>
            <a:r>
              <a:rPr lang="en-US" altLang="sk-SK" sz="2800" kern="0" smtClean="0"/>
              <a:t>Monitor/maturitu/</a:t>
            </a:r>
            <a:r>
              <a:rPr lang="sk-SK" altLang="sk-SK" sz="2800" kern="0" smtClean="0"/>
              <a:t>prijímačky na výšku</a:t>
            </a:r>
          </a:p>
          <a:p>
            <a:pPr marL="457200" indent="-457200" eaLnBrk="1" hangingPunct="1">
              <a:buFont typeface="Calibri" pitchFamily="34" charset="0"/>
              <a:buAutoNum type="arabicPeriod"/>
            </a:pPr>
            <a:r>
              <a:rPr lang="sk-SK" altLang="sk-SK" sz="2800" kern="0" smtClean="0"/>
              <a:t>dnes nám matematiku netreba, lebo všetko nám spočítajú počítače</a:t>
            </a:r>
          </a:p>
          <a:p>
            <a:pPr marL="457200" indent="-457200" eaLnBrk="1" hangingPunct="1">
              <a:buFont typeface="Calibri" pitchFamily="34" charset="0"/>
              <a:buAutoNum type="arabicPeriod"/>
            </a:pPr>
            <a:endParaRPr lang="sk-SK" altLang="sk-SK" kern="0" smtClean="0"/>
          </a:p>
        </p:txBody>
      </p:sp>
    </p:spTree>
    <p:extLst>
      <p:ext uri="{BB962C8B-B14F-4D97-AF65-F5344CB8AC3E}">
        <p14:creationId xmlns:p14="http://schemas.microsoft.com/office/powerpoint/2010/main" val="328151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b="1" smtClean="0"/>
              <a:t>Študijný odbor matematika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229600" cy="4464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k-SK" altLang="sk-SK" sz="2400" b="1" smtClean="0">
                <a:solidFill>
                  <a:srgbClr val="009900"/>
                </a:solidFill>
              </a:rPr>
              <a:t>Bakalárske štúdium</a:t>
            </a:r>
          </a:p>
          <a:p>
            <a:pPr eaLnBrk="1" hangingPunct="1"/>
            <a:r>
              <a:rPr lang="en-US" altLang="sk-SK" sz="2400" smtClean="0"/>
              <a:t>Ekonomick</a:t>
            </a:r>
            <a:r>
              <a:rPr lang="sk-SK" altLang="sk-SK" sz="2400" smtClean="0"/>
              <a:t>á a finančná matematika</a:t>
            </a:r>
            <a:endParaRPr lang="en-US" altLang="sk-SK" sz="2400" smtClean="0"/>
          </a:p>
          <a:p>
            <a:pPr eaLnBrk="1" hangingPunct="1"/>
            <a:r>
              <a:rPr lang="sk-SK" altLang="sk-SK" sz="2400" smtClean="0"/>
              <a:t>Matematika</a:t>
            </a:r>
          </a:p>
          <a:p>
            <a:pPr eaLnBrk="1" hangingPunct="1">
              <a:buFontTx/>
              <a:buNone/>
            </a:pPr>
            <a:r>
              <a:rPr lang="sk-SK" altLang="sk-SK" sz="2400" b="1" smtClean="0">
                <a:solidFill>
                  <a:srgbClr val="009900"/>
                </a:solidFill>
              </a:rPr>
              <a:t>Magisterské štúdium</a:t>
            </a:r>
          </a:p>
          <a:p>
            <a:pPr eaLnBrk="1" hangingPunct="1"/>
            <a:r>
              <a:rPr lang="sk-SK" altLang="sk-SK" sz="2400" smtClean="0"/>
              <a:t>Ekonomická a finančná matematika</a:t>
            </a:r>
          </a:p>
          <a:p>
            <a:pPr eaLnBrk="1" hangingPunct="1"/>
            <a:r>
              <a:rPr lang="sk-SK" altLang="sk-SK" sz="2400" smtClean="0"/>
              <a:t>Manažérska matematika</a:t>
            </a:r>
            <a:endParaRPr lang="en-US" altLang="sk-SK" sz="2400" smtClean="0"/>
          </a:p>
          <a:p>
            <a:pPr eaLnBrk="1" hangingPunct="1"/>
            <a:r>
              <a:rPr lang="sk-SK" altLang="sk-SK" sz="2400" smtClean="0"/>
              <a:t>Informatická matematika</a:t>
            </a:r>
          </a:p>
          <a:p>
            <a:pPr eaLnBrk="1" hangingPunct="1">
              <a:buFontTx/>
              <a:buNone/>
            </a:pPr>
            <a:r>
              <a:rPr lang="sk-SK" altLang="sk-SK" sz="2400" b="1" smtClean="0">
                <a:solidFill>
                  <a:srgbClr val="009900"/>
                </a:solidFill>
              </a:rPr>
              <a:t>Doktorandské štúdium</a:t>
            </a:r>
          </a:p>
          <a:p>
            <a:pPr eaLnBrk="1" hangingPunct="1"/>
            <a:r>
              <a:rPr lang="sk-SK" altLang="sk-SK" sz="2400" smtClean="0"/>
              <a:t>Aplikovaná matematika</a:t>
            </a:r>
          </a:p>
          <a:p>
            <a:pPr eaLnBrk="1" hangingPunct="1"/>
            <a:r>
              <a:rPr lang="sk-SK" altLang="sk-SK" sz="2400" smtClean="0"/>
              <a:t>Diskrétna matematika</a:t>
            </a:r>
          </a:p>
          <a:p>
            <a:pPr eaLnBrk="1" hangingPunct="1">
              <a:buFontTx/>
              <a:buNone/>
            </a:pPr>
            <a:endParaRPr lang="sk-SK" altLang="sk-SK" sz="2800" smtClean="0"/>
          </a:p>
          <a:p>
            <a:pPr eaLnBrk="1" hangingPunct="1">
              <a:buFontTx/>
              <a:buNone/>
            </a:pPr>
            <a:endParaRPr lang="sk-SK" altLang="sk-SK" smtClean="0"/>
          </a:p>
        </p:txBody>
      </p:sp>
      <p:pic>
        <p:nvPicPr>
          <p:cNvPr id="8197" name="Picture 4" descr="DSCF676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500438"/>
            <a:ext cx="3024188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84163"/>
            <a:ext cx="3072341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sk-SK" altLang="sk-SK" b="1" smtClean="0"/>
              <a:t>Medziodborové štúdium</a:t>
            </a:r>
            <a:br>
              <a:rPr lang="sk-SK" altLang="sk-SK" b="1" smtClean="0"/>
            </a:br>
            <a:r>
              <a:rPr lang="sk-SK" altLang="sk-SK" b="1" smtClean="0"/>
              <a:t>Učiteľstvo akademických predmetov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686800" cy="4176712"/>
          </a:xfrm>
        </p:spPr>
        <p:txBody>
          <a:bodyPr/>
          <a:lstStyle/>
          <a:p>
            <a:pPr marL="185738" indent="-185738" eaLnBrk="1" hangingPunct="1">
              <a:lnSpc>
                <a:spcPct val="90000"/>
              </a:lnSpc>
              <a:buFontTx/>
              <a:buNone/>
            </a:pPr>
            <a:r>
              <a:rPr lang="sk-SK" altLang="sk-SK" sz="2200" b="1" smtClean="0">
                <a:solidFill>
                  <a:srgbClr val="009900"/>
                </a:solidFill>
              </a:rPr>
              <a:t>Bakalárske a magisterské štúdium:</a:t>
            </a:r>
          </a:p>
          <a:p>
            <a:pPr marL="185738" indent="-185738" eaLnBrk="1" hangingPunct="1">
              <a:lnSpc>
                <a:spcPct val="90000"/>
              </a:lnSpc>
            </a:pPr>
            <a:r>
              <a:rPr lang="sk-SK" altLang="sk-SK" sz="2200" smtClean="0"/>
              <a:t>Matematika v kombinácii s jedným z nasledujúcich predmetov:</a:t>
            </a:r>
          </a:p>
          <a:p>
            <a:pPr marL="627063" lvl="1" indent="-261938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sk-SK" altLang="sk-SK" sz="2200" smtClean="0"/>
              <a:t>B,F,G,Ch, I</a:t>
            </a:r>
          </a:p>
          <a:p>
            <a:pPr marL="627063" lvl="1" indent="-261938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sk-SK" altLang="sk-SK" sz="2200" smtClean="0"/>
              <a:t>V spolupráci s </a:t>
            </a:r>
            <a:r>
              <a:rPr lang="sk-SK" altLang="sk-SK" sz="2200" smtClean="0">
                <a:solidFill>
                  <a:srgbClr val="009900"/>
                </a:solidFill>
              </a:rPr>
              <a:t>Filozofickou fakultou</a:t>
            </a:r>
            <a:r>
              <a:rPr lang="sk-SK" altLang="sk-SK" sz="2200" smtClean="0"/>
              <a:t>: F, Ps, BAS, Sj, H, Nj</a:t>
            </a:r>
          </a:p>
          <a:p>
            <a:pPr marL="227013" indent="-261938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sk-SK" altLang="sk-SK" sz="2600" b="1" smtClean="0">
                <a:solidFill>
                  <a:srgbClr val="009900"/>
                </a:solidFill>
              </a:rPr>
              <a:t>Doktorandské štúdium:</a:t>
            </a:r>
          </a:p>
          <a:p>
            <a:pPr marL="585788" lvl="1" indent="-185738" eaLnBrk="1" hangingPunct="1">
              <a:lnSpc>
                <a:spcPct val="90000"/>
              </a:lnSpc>
            </a:pPr>
            <a:r>
              <a:rPr lang="sk-SK" altLang="sk-SK" sz="1800" smtClean="0"/>
              <a:t>Teória vyučovania matematiky</a:t>
            </a:r>
          </a:p>
        </p:txBody>
      </p:sp>
      <p:pic>
        <p:nvPicPr>
          <p:cNvPr id="9221" name="Picture 5" descr="DSCF67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89040"/>
            <a:ext cx="3132137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140968"/>
            <a:ext cx="2943149" cy="2206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smtClean="0">
                <a:solidFill>
                  <a:srgbClr val="00682F"/>
                </a:solidFill>
              </a:rPr>
              <a:t>Počty absolventov učiteľského štúdia</a:t>
            </a:r>
            <a:endParaRPr lang="sk-SK" b="1">
              <a:solidFill>
                <a:srgbClr val="00682F"/>
              </a:solidFill>
            </a:endParaRPr>
          </a:p>
        </p:txBody>
      </p:sp>
      <p:graphicFrame>
        <p:nvGraphicFramePr>
          <p:cNvPr id="4" name="Graf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2902556"/>
              </p:ext>
            </p:extLst>
          </p:nvPr>
        </p:nvGraphicFramePr>
        <p:xfrm>
          <a:off x="611560" y="1268760"/>
          <a:ext cx="8136904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4796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62950" cy="633412"/>
          </a:xfrm>
        </p:spPr>
        <p:txBody>
          <a:bodyPr/>
          <a:lstStyle/>
          <a:p>
            <a:pPr eaLnBrk="1" hangingPunct="1"/>
            <a:r>
              <a:rPr lang="sk-SK" altLang="sk-SK" b="1" smtClean="0">
                <a:solidFill>
                  <a:srgbClr val="00682F"/>
                </a:solidFill>
              </a:rPr>
              <a:t>Prečo študovať na PF UPJŠ?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908721"/>
            <a:ext cx="8229600" cy="1584176"/>
          </a:xfrm>
        </p:spPr>
        <p:txBody>
          <a:bodyPr/>
          <a:lstStyle/>
          <a:p>
            <a:pPr eaLnBrk="1" hangingPunct="1"/>
            <a:r>
              <a:rPr lang="sk-SK" altLang="sk-SK" sz="2000" smtClean="0"/>
              <a:t>Akreditácia: A</a:t>
            </a:r>
          </a:p>
          <a:p>
            <a:pPr eaLnBrk="1" hangingPunct="1"/>
            <a:r>
              <a:rPr lang="sk-SK" altLang="sk-SK" sz="2000" smtClean="0"/>
              <a:t>Hodnotenie ARRA</a:t>
            </a:r>
            <a:r>
              <a:rPr lang="en-US" altLang="sk-SK" sz="2000" smtClean="0"/>
              <a:t>: med</a:t>
            </a:r>
            <a:r>
              <a:rPr lang="sk-SK" altLang="sk-SK" sz="2000" smtClean="0"/>
              <a:t>zi prvými troma </a:t>
            </a:r>
          </a:p>
          <a:p>
            <a:pPr eaLnBrk="1" hangingPunct="1"/>
            <a:r>
              <a:rPr lang="sk-SK" altLang="sk-SK" sz="2000" smtClean="0"/>
              <a:t>Individuálny prístup</a:t>
            </a:r>
          </a:p>
          <a:p>
            <a:pPr eaLnBrk="1" hangingPunct="1"/>
            <a:r>
              <a:rPr lang="sk-SK" altLang="sk-SK" sz="2000" smtClean="0"/>
              <a:t>Kvalitný výskum s medzinárodným rozmerom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62950" cy="633412"/>
          </a:xfrm>
        </p:spPr>
        <p:txBody>
          <a:bodyPr/>
          <a:lstStyle/>
          <a:p>
            <a:pPr eaLnBrk="1" hangingPunct="1"/>
            <a:r>
              <a:rPr lang="sk-SK" altLang="sk-SK" b="1" smtClean="0">
                <a:solidFill>
                  <a:srgbClr val="00682F"/>
                </a:solidFill>
              </a:rPr>
              <a:t>Prečo študovať na PF UPJŠ?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908721"/>
            <a:ext cx="8229600" cy="1584176"/>
          </a:xfrm>
        </p:spPr>
        <p:txBody>
          <a:bodyPr/>
          <a:lstStyle/>
          <a:p>
            <a:pPr eaLnBrk="1" hangingPunct="1"/>
            <a:r>
              <a:rPr lang="sk-SK" altLang="sk-SK" sz="2000" smtClean="0"/>
              <a:t>Akreditácia: A</a:t>
            </a:r>
          </a:p>
          <a:p>
            <a:pPr eaLnBrk="1" hangingPunct="1"/>
            <a:r>
              <a:rPr lang="sk-SK" altLang="sk-SK" sz="2000" smtClean="0"/>
              <a:t>Hodnotenie ARRA</a:t>
            </a:r>
            <a:r>
              <a:rPr lang="en-US" altLang="sk-SK" sz="2000" smtClean="0"/>
              <a:t>: med</a:t>
            </a:r>
            <a:r>
              <a:rPr lang="sk-SK" altLang="sk-SK" sz="2000" smtClean="0"/>
              <a:t>zi prvými troma </a:t>
            </a:r>
          </a:p>
          <a:p>
            <a:pPr eaLnBrk="1" hangingPunct="1"/>
            <a:r>
              <a:rPr lang="sk-SK" altLang="sk-SK" sz="2000" smtClean="0"/>
              <a:t>Individuálny prístup</a:t>
            </a:r>
          </a:p>
          <a:p>
            <a:pPr eaLnBrk="1" hangingPunct="1"/>
            <a:r>
              <a:rPr lang="sk-SK" altLang="sk-SK" sz="2000" smtClean="0"/>
              <a:t>Kvalitný výskum s medzinárodným dosahom</a:t>
            </a: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8263">
            <a:off x="2707177" y="2015726"/>
            <a:ext cx="5381625" cy="3686175"/>
          </a:xfrm>
          <a:prstGeom prst="rect">
            <a:avLst/>
          </a:prstGeom>
        </p:spPr>
      </p:pic>
      <p:sp>
        <p:nvSpPr>
          <p:cNvPr id="9" name="Ovál 8"/>
          <p:cNvSpPr/>
          <p:nvPr/>
        </p:nvSpPr>
        <p:spPr bwMode="auto">
          <a:xfrm rot="1517407">
            <a:off x="2824045" y="3050704"/>
            <a:ext cx="1373514" cy="492633"/>
          </a:xfrm>
          <a:prstGeom prst="ellipse">
            <a:avLst/>
          </a:prstGeom>
          <a:noFill/>
          <a:ln w="63500" cap="flat" cmpd="sng" algn="ctr">
            <a:solidFill>
              <a:srgbClr val="FF191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4400" b="0" i="0" u="none" strike="noStrike" cap="none" normalizeH="0" baseline="0" smtClean="0">
              <a:ln>
                <a:noFill/>
              </a:ln>
              <a:solidFill>
                <a:srgbClr val="00823B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57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Predvolený návrh">
  <a:themeElements>
    <a:clrScheme name="Predvolený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dvolený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k-SK" sz="4400" b="0" i="0" u="none" strike="noStrike" cap="none" normalizeH="0" baseline="0" smtClean="0">
            <a:ln>
              <a:noFill/>
            </a:ln>
            <a:solidFill>
              <a:srgbClr val="00823B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k-SK" sz="4400" b="0" i="0" u="none" strike="noStrike" cap="none" normalizeH="0" baseline="0" smtClean="0">
            <a:ln>
              <a:noFill/>
            </a:ln>
            <a:solidFill>
              <a:srgbClr val="00823B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dvolený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erodynamika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NewsPrint">
    <a:majorFont>
      <a:latin typeface="Impact"/>
      <a:ea typeface=""/>
      <a:cs typeface=""/>
      <a:font script="Jpan" typeface="HGP創英角ｺﾞｼｯｸUB"/>
      <a:font script="Hang" typeface="HY견고딕"/>
      <a:font script="Hans" typeface="微软雅黑"/>
      <a:font script="Hant" typeface="微軟正黑體"/>
      <a:font script="Arab" typeface="Tahoma"/>
      <a:font script="Hebr" typeface="Tohoma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Times New Roman"/>
      <a:ea typeface=""/>
      <a:cs typeface=""/>
      <a:font script="Jpan" typeface="ＭＳ Ｐ明朝"/>
      <a:font script="Hang" typeface="바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NewsPrint">
    <a:fillStyleLst>
      <a:solidFill>
        <a:schemeClr val="phClr"/>
      </a:solidFill>
      <a:gradFill rotWithShape="1">
        <a:gsLst>
          <a:gs pos="0">
            <a:schemeClr val="phClr">
              <a:tint val="37000"/>
              <a:hueMod val="100000"/>
              <a:satMod val="200000"/>
              <a:lumMod val="88000"/>
            </a:schemeClr>
          </a:gs>
          <a:gs pos="100000">
            <a:schemeClr val="phClr">
              <a:tint val="53000"/>
              <a:shade val="100000"/>
              <a:hueMod val="100000"/>
              <a:satMod val="350000"/>
              <a:lumMod val="79000"/>
            </a:schemeClr>
          </a:gs>
        </a:gsLst>
        <a:lin ang="5400000" scaled="1"/>
      </a:gradFill>
      <a:gradFill rotWithShape="1">
        <a:gsLst>
          <a:gs pos="0">
            <a:schemeClr val="phClr">
              <a:tint val="83000"/>
              <a:shade val="100000"/>
              <a:alpha val="100000"/>
              <a:hueMod val="100000"/>
              <a:satMod val="220000"/>
              <a:lumMod val="90000"/>
            </a:schemeClr>
          </a:gs>
          <a:gs pos="76000">
            <a:schemeClr val="phClr">
              <a:shade val="100000"/>
            </a:schemeClr>
          </a:gs>
          <a:gs pos="100000">
            <a:schemeClr val="phClr">
              <a:shade val="93000"/>
              <a:alpha val="100000"/>
              <a:satMod val="100000"/>
              <a:lumMod val="93000"/>
            </a:schemeClr>
          </a:gs>
        </a:gsLst>
        <a:path path="circle">
          <a:fillToRect l="15000" t="15000" r="100000" b="100000"/>
        </a:path>
      </a:gradFill>
    </a:fillStyleLst>
    <a:lnStyleLst>
      <a:ln w="15875" cap="flat" cmpd="sng" algn="ctr">
        <a:solidFill>
          <a:schemeClr val="phClr"/>
        </a:solidFill>
        <a:prstDash val="solid"/>
      </a:ln>
      <a:ln w="22225" cap="flat" cmpd="sng" algn="ctr">
        <a:solidFill>
          <a:schemeClr val="phClr"/>
        </a:solidFill>
        <a:prstDash val="solid"/>
      </a:ln>
      <a:ln w="34925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12700" dir="5280000" rotWithShape="0">
            <a:srgbClr val="000000">
              <a:alpha val="40000"/>
            </a:srgbClr>
          </a:outerShdw>
        </a:effectLst>
      </a:effectStyle>
      <a:effectStyle>
        <a:effectLst>
          <a:outerShdw blurRad="381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2700">
          <a:bevelT w="31750" h="12700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3000"/>
            </a:schemeClr>
          </a:gs>
          <a:gs pos="100000">
            <a:schemeClr val="phClr">
              <a:shade val="55000"/>
            </a:schemeClr>
          </a:gs>
        </a:gsLst>
        <a:lin ang="5400000" scaled="1"/>
      </a:gradFill>
      <a:blipFill rotWithShape="1">
        <a:blip xmlns:r="http://schemas.openxmlformats.org/officeDocument/2006/relationships" r:embed="rId1">
          <a:duotone>
            <a:schemeClr val="phClr">
              <a:shade val="20000"/>
              <a:satMod val="350000"/>
              <a:lumMod val="125000"/>
            </a:schemeClr>
            <a:schemeClr val="phClr">
              <a:tint val="90000"/>
              <a:satMod val="250000"/>
            </a:schemeClr>
          </a:duotone>
        </a:blip>
        <a:stretch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4140</TotalTime>
  <Words>937</Words>
  <Application>Microsoft Office PowerPoint</Application>
  <PresentationFormat>Prezentácia na obrazovke (4:3)</PresentationFormat>
  <Paragraphs>173</Paragraphs>
  <Slides>24</Slides>
  <Notes>16</Notes>
  <HiddenSlides>0</HiddenSlides>
  <MMClips>0</MMClips>
  <ScaleCrop>false</ScaleCrop>
  <HeadingPairs>
    <vt:vector size="8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24</vt:i4>
      </vt:variant>
    </vt:vector>
  </HeadingPairs>
  <TitlesOfParts>
    <vt:vector size="33" baseType="lpstr">
      <vt:lpstr>Architecture</vt:lpstr>
      <vt:lpstr>Arial</vt:lpstr>
      <vt:lpstr>Calibri</vt:lpstr>
      <vt:lpstr>Cambria Math</vt:lpstr>
      <vt:lpstr>Script MT Bold</vt:lpstr>
      <vt:lpstr>Times New Roman</vt:lpstr>
      <vt:lpstr>Wingdings</vt:lpstr>
      <vt:lpstr>Predvolený návrh</vt:lpstr>
      <vt:lpstr>Rovnica</vt:lpstr>
      <vt:lpstr>Ústav matematických vied  PF UPJŠ v Košiciach sa predstavuje</vt:lpstr>
      <vt:lpstr>Prezentácia programu PowerPoint</vt:lpstr>
      <vt:lpstr>Dnešný program</vt:lpstr>
      <vt:lpstr>Prezentácia programu PowerPoint</vt:lpstr>
      <vt:lpstr>Študijný odbor matematika</vt:lpstr>
      <vt:lpstr>Medziodborové štúdium Učiteľstvo akademických predmetov</vt:lpstr>
      <vt:lpstr>Počty absolventov učiteľského štúdia</vt:lpstr>
      <vt:lpstr>Prečo študovať na PF UPJŠ?</vt:lpstr>
      <vt:lpstr>Prečo študovať na PF UPJŠ?</vt:lpstr>
      <vt:lpstr>Prečo študovať na PF UPJŠ?</vt:lpstr>
      <vt:lpstr>Prečo študovať na PF UPJŠ?</vt:lpstr>
      <vt:lpstr>Prečo študovať na PF UPJŠ?</vt:lpstr>
      <vt:lpstr>Prečo študovať na PF UPJŠ?</vt:lpstr>
      <vt:lpstr>Čo robíme pre budúcich študentov</vt:lpstr>
      <vt:lpstr>Možnosť štúdia v zahraničí</vt:lpstr>
      <vt:lpstr>Naši úspešní absolventi</vt:lpstr>
      <vt:lpstr>Povedali naši absolventi</vt:lpstr>
      <vt:lpstr>Povedali naši absolventi</vt:lpstr>
      <vt:lpstr>Web stránka</vt:lpstr>
      <vt:lpstr>Čo môžeme pre Vás urobiť</vt:lpstr>
      <vt:lpstr>Čo môžete urobiť Vy pre Vašich študentov</vt:lpstr>
      <vt:lpstr>Čo môžete urobiť Vy pre Vašich študentov</vt:lpstr>
      <vt:lpstr>Čo môžete urobiť Vy pre Vašich študentov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Štúdium matematiky a informatiky na PF UPJŠ</dc:title>
  <dc:creator>Igor Fabrici</dc:creator>
  <cp:lastModifiedBy>Sekretariat</cp:lastModifiedBy>
  <cp:revision>164</cp:revision>
  <dcterms:created xsi:type="dcterms:W3CDTF">2008-09-17T09:06:04Z</dcterms:created>
  <dcterms:modified xsi:type="dcterms:W3CDTF">2015-12-01T16:09:02Z</dcterms:modified>
</cp:coreProperties>
</file>